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660" r:id="rId1"/>
  </p:sldMasterIdLst>
  <p:notesMasterIdLst>
    <p:notesMasterId r:id="rId73"/>
  </p:notesMasterIdLst>
  <p:sldIdLst>
    <p:sldId id="344" r:id="rId2"/>
    <p:sldId id="260" r:id="rId3"/>
    <p:sldId id="431" r:id="rId4"/>
    <p:sldId id="321" r:id="rId5"/>
    <p:sldId id="395" r:id="rId6"/>
    <p:sldId id="396" r:id="rId7"/>
    <p:sldId id="383" r:id="rId8"/>
    <p:sldId id="384" r:id="rId9"/>
    <p:sldId id="320" r:id="rId10"/>
    <p:sldId id="346" r:id="rId11"/>
    <p:sldId id="323" r:id="rId12"/>
    <p:sldId id="400" r:id="rId13"/>
    <p:sldId id="401" r:id="rId14"/>
    <p:sldId id="347" r:id="rId15"/>
    <p:sldId id="348" r:id="rId16"/>
    <p:sldId id="399" r:id="rId17"/>
    <p:sldId id="432" r:id="rId18"/>
    <p:sldId id="433" r:id="rId19"/>
    <p:sldId id="435" r:id="rId20"/>
    <p:sldId id="434" r:id="rId21"/>
    <p:sldId id="331" r:id="rId22"/>
    <p:sldId id="351" r:id="rId23"/>
    <p:sldId id="332" r:id="rId24"/>
    <p:sldId id="349" r:id="rId25"/>
    <p:sldId id="342" r:id="rId26"/>
    <p:sldId id="410" r:id="rId27"/>
    <p:sldId id="411" r:id="rId28"/>
    <p:sldId id="406" r:id="rId29"/>
    <p:sldId id="386" r:id="rId30"/>
    <p:sldId id="422" r:id="rId31"/>
    <p:sldId id="388" r:id="rId32"/>
    <p:sldId id="389" r:id="rId33"/>
    <p:sldId id="390" r:id="rId34"/>
    <p:sldId id="391" r:id="rId35"/>
    <p:sldId id="392" r:id="rId36"/>
    <p:sldId id="393" r:id="rId37"/>
    <p:sldId id="335" r:id="rId38"/>
    <p:sldId id="350" r:id="rId39"/>
    <p:sldId id="343" r:id="rId40"/>
    <p:sldId id="405" r:id="rId41"/>
    <p:sldId id="403" r:id="rId42"/>
    <p:sldId id="404" r:id="rId43"/>
    <p:sldId id="420" r:id="rId44"/>
    <p:sldId id="417" r:id="rId45"/>
    <p:sldId id="418" r:id="rId46"/>
    <p:sldId id="419" r:id="rId47"/>
    <p:sldId id="414" r:id="rId48"/>
    <p:sldId id="421" r:id="rId49"/>
    <p:sldId id="423" r:id="rId50"/>
    <p:sldId id="424" r:id="rId51"/>
    <p:sldId id="425" r:id="rId52"/>
    <p:sldId id="426" r:id="rId53"/>
    <p:sldId id="429" r:id="rId54"/>
    <p:sldId id="427" r:id="rId55"/>
    <p:sldId id="428" r:id="rId56"/>
    <p:sldId id="354" r:id="rId57"/>
    <p:sldId id="355" r:id="rId58"/>
    <p:sldId id="356" r:id="rId59"/>
    <p:sldId id="357" r:id="rId60"/>
    <p:sldId id="358" r:id="rId61"/>
    <p:sldId id="359" r:id="rId62"/>
    <p:sldId id="360" r:id="rId63"/>
    <p:sldId id="407" r:id="rId64"/>
    <p:sldId id="361" r:id="rId65"/>
    <p:sldId id="362" r:id="rId66"/>
    <p:sldId id="363" r:id="rId67"/>
    <p:sldId id="364" r:id="rId68"/>
    <p:sldId id="382" r:id="rId69"/>
    <p:sldId id="415" r:id="rId70"/>
    <p:sldId id="416" r:id="rId71"/>
    <p:sldId id="430" r:id="rId72"/>
  </p:sldIdLst>
  <p:sldSz cx="9144000" cy="6858000" type="screen4x3"/>
  <p:notesSz cx="7099300" cy="10234613"/>
  <p:custDataLst>
    <p:tags r:id="rId74"/>
  </p:custDataLst>
  <p:defaultTextStyle>
    <a:defPPr>
      <a:defRPr lang="ar-SY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4380"/>
    <p:restoredTop sz="96327" autoAdjust="0"/>
  </p:normalViewPr>
  <p:slideViewPr>
    <p:cSldViewPr>
      <p:cViewPr varScale="1">
        <p:scale>
          <a:sx n="98" d="100"/>
          <a:sy n="98" d="100"/>
        </p:scale>
        <p:origin x="162" y="51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15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image" Target="../media/image5.wmf"/><Relationship Id="rId1" Type="http://schemas.openxmlformats.org/officeDocument/2006/relationships/image" Target="../media/image4.wmf"/><Relationship Id="rId4" Type="http://schemas.openxmlformats.org/officeDocument/2006/relationships/image" Target="../media/image7.w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73.wmf"/><Relationship Id="rId2" Type="http://schemas.openxmlformats.org/officeDocument/2006/relationships/image" Target="../media/image72.wmf"/><Relationship Id="rId1" Type="http://schemas.openxmlformats.org/officeDocument/2006/relationships/image" Target="../media/image71.w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77.wmf"/><Relationship Id="rId2" Type="http://schemas.openxmlformats.org/officeDocument/2006/relationships/image" Target="../media/image76.wmf"/><Relationship Id="rId1" Type="http://schemas.openxmlformats.org/officeDocument/2006/relationships/image" Target="../media/image75.wmf"/><Relationship Id="rId5" Type="http://schemas.openxmlformats.org/officeDocument/2006/relationships/image" Target="../media/image79.wmf"/><Relationship Id="rId4" Type="http://schemas.openxmlformats.org/officeDocument/2006/relationships/image" Target="../media/image78.w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83.wmf"/><Relationship Id="rId2" Type="http://schemas.openxmlformats.org/officeDocument/2006/relationships/image" Target="../media/image82.wmf"/><Relationship Id="rId1" Type="http://schemas.openxmlformats.org/officeDocument/2006/relationships/image" Target="../media/image81.wmf"/><Relationship Id="rId4" Type="http://schemas.openxmlformats.org/officeDocument/2006/relationships/image" Target="../media/image84.wmf"/></Relationships>
</file>

<file path=ppt/drawings/_rels/vmlDrawing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.wmf"/><Relationship Id="rId2" Type="http://schemas.openxmlformats.org/officeDocument/2006/relationships/image" Target="../media/image92.wmf"/><Relationship Id="rId1" Type="http://schemas.openxmlformats.org/officeDocument/2006/relationships/image" Target="../media/image91.wmf"/></Relationships>
</file>

<file path=ppt/drawings/_rels/vmlDrawing14.vml.rels><?xml version="1.0" encoding="UTF-8" standalone="yes"?>
<Relationships xmlns="http://schemas.openxmlformats.org/package/2006/relationships"><Relationship Id="rId3" Type="http://schemas.openxmlformats.org/officeDocument/2006/relationships/image" Target="../media/image96.wmf"/><Relationship Id="rId7" Type="http://schemas.openxmlformats.org/officeDocument/2006/relationships/image" Target="../media/image100.wmf"/><Relationship Id="rId2" Type="http://schemas.openxmlformats.org/officeDocument/2006/relationships/image" Target="../media/image95.wmf"/><Relationship Id="rId1" Type="http://schemas.openxmlformats.org/officeDocument/2006/relationships/image" Target="../media/image94.wmf"/><Relationship Id="rId6" Type="http://schemas.openxmlformats.org/officeDocument/2006/relationships/image" Target="../media/image99.wmf"/><Relationship Id="rId5" Type="http://schemas.openxmlformats.org/officeDocument/2006/relationships/image" Target="../media/image98.wmf"/><Relationship Id="rId4" Type="http://schemas.openxmlformats.org/officeDocument/2006/relationships/image" Target="../media/image97.wmf"/></Relationships>
</file>

<file path=ppt/drawings/_rels/vmlDrawing15.vml.rels><?xml version="1.0" encoding="UTF-8" standalone="yes"?>
<Relationships xmlns="http://schemas.openxmlformats.org/package/2006/relationships"><Relationship Id="rId3" Type="http://schemas.openxmlformats.org/officeDocument/2006/relationships/image" Target="../media/image96.wmf"/><Relationship Id="rId2" Type="http://schemas.openxmlformats.org/officeDocument/2006/relationships/image" Target="../media/image95.wmf"/><Relationship Id="rId1" Type="http://schemas.openxmlformats.org/officeDocument/2006/relationships/image" Target="../media/image94.wmf"/><Relationship Id="rId6" Type="http://schemas.openxmlformats.org/officeDocument/2006/relationships/image" Target="../media/image103.wmf"/><Relationship Id="rId5" Type="http://schemas.openxmlformats.org/officeDocument/2006/relationships/image" Target="../media/image102.wmf"/><Relationship Id="rId4" Type="http://schemas.openxmlformats.org/officeDocument/2006/relationships/image" Target="../media/image97.wmf"/></Relationships>
</file>

<file path=ppt/drawings/_rels/vmlDrawing1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wmf"/><Relationship Id="rId2" Type="http://schemas.openxmlformats.org/officeDocument/2006/relationships/image" Target="../media/image104.wmf"/><Relationship Id="rId1" Type="http://schemas.openxmlformats.org/officeDocument/2006/relationships/image" Target="../media/image96.wmf"/><Relationship Id="rId5" Type="http://schemas.openxmlformats.org/officeDocument/2006/relationships/image" Target="../media/image99.wmf"/><Relationship Id="rId4" Type="http://schemas.openxmlformats.org/officeDocument/2006/relationships/image" Target="../media/image98.wmf"/></Relationships>
</file>

<file path=ppt/drawings/_rels/vmlDrawing17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wmf"/><Relationship Id="rId2" Type="http://schemas.openxmlformats.org/officeDocument/2006/relationships/image" Target="../media/image104.wmf"/><Relationship Id="rId1" Type="http://schemas.openxmlformats.org/officeDocument/2006/relationships/image" Target="../media/image96.wmf"/><Relationship Id="rId5" Type="http://schemas.openxmlformats.org/officeDocument/2006/relationships/image" Target="../media/image107.wmf"/><Relationship Id="rId4" Type="http://schemas.openxmlformats.org/officeDocument/2006/relationships/image" Target="../media/image106.wmf"/></Relationships>
</file>

<file path=ppt/drawings/_rels/vmlDrawing18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wmf"/><Relationship Id="rId2" Type="http://schemas.openxmlformats.org/officeDocument/2006/relationships/image" Target="../media/image30.wmf"/><Relationship Id="rId1" Type="http://schemas.openxmlformats.org/officeDocument/2006/relationships/image" Target="../media/image29.wmf"/></Relationships>
</file>

<file path=ppt/drawings/_rels/vmlDrawing19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wmf"/><Relationship Id="rId2" Type="http://schemas.openxmlformats.org/officeDocument/2006/relationships/image" Target="../media/image110.wmf"/><Relationship Id="rId1" Type="http://schemas.openxmlformats.org/officeDocument/2006/relationships/image" Target="../media/image109.wmf"/><Relationship Id="rId6" Type="http://schemas.openxmlformats.org/officeDocument/2006/relationships/image" Target="../media/image114.wmf"/><Relationship Id="rId5" Type="http://schemas.openxmlformats.org/officeDocument/2006/relationships/image" Target="../media/image113.wmf"/><Relationship Id="rId4" Type="http://schemas.openxmlformats.org/officeDocument/2006/relationships/image" Target="../media/image112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5.wmf"/><Relationship Id="rId1" Type="http://schemas.openxmlformats.org/officeDocument/2006/relationships/image" Target="../media/image14.wmf"/></Relationships>
</file>

<file path=ppt/drawings/_rels/vmlDrawing20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wmf"/><Relationship Id="rId2" Type="http://schemas.openxmlformats.org/officeDocument/2006/relationships/image" Target="../media/image118.wmf"/><Relationship Id="rId1" Type="http://schemas.openxmlformats.org/officeDocument/2006/relationships/image" Target="../media/image117.wmf"/><Relationship Id="rId5" Type="http://schemas.openxmlformats.org/officeDocument/2006/relationships/image" Target="../media/image121.wmf"/><Relationship Id="rId4" Type="http://schemas.openxmlformats.org/officeDocument/2006/relationships/image" Target="../media/image120.wmf"/></Relationships>
</file>

<file path=ppt/drawings/_rels/vmlDrawing21.v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wmf"/><Relationship Id="rId3" Type="http://schemas.openxmlformats.org/officeDocument/2006/relationships/image" Target="../media/image125.wmf"/><Relationship Id="rId7" Type="http://schemas.openxmlformats.org/officeDocument/2006/relationships/image" Target="../media/image129.wmf"/><Relationship Id="rId2" Type="http://schemas.openxmlformats.org/officeDocument/2006/relationships/image" Target="../media/image124.wmf"/><Relationship Id="rId1" Type="http://schemas.openxmlformats.org/officeDocument/2006/relationships/image" Target="../media/image123.wmf"/><Relationship Id="rId6" Type="http://schemas.openxmlformats.org/officeDocument/2006/relationships/image" Target="../media/image128.wmf"/><Relationship Id="rId5" Type="http://schemas.openxmlformats.org/officeDocument/2006/relationships/image" Target="../media/image127.wmf"/><Relationship Id="rId10" Type="http://schemas.openxmlformats.org/officeDocument/2006/relationships/image" Target="../media/image132.wmf"/><Relationship Id="rId4" Type="http://schemas.openxmlformats.org/officeDocument/2006/relationships/image" Target="../media/image126.wmf"/><Relationship Id="rId9" Type="http://schemas.openxmlformats.org/officeDocument/2006/relationships/image" Target="../media/image131.w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3.wmf"/></Relationships>
</file>

<file path=ppt/drawings/_rels/vmlDrawing23.v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wmf"/><Relationship Id="rId3" Type="http://schemas.openxmlformats.org/officeDocument/2006/relationships/image" Target="../media/image138.wmf"/><Relationship Id="rId7" Type="http://schemas.openxmlformats.org/officeDocument/2006/relationships/image" Target="../media/image139.wmf"/><Relationship Id="rId2" Type="http://schemas.openxmlformats.org/officeDocument/2006/relationships/image" Target="../media/image137.wmf"/><Relationship Id="rId1" Type="http://schemas.openxmlformats.org/officeDocument/2006/relationships/image" Target="../media/image136.wmf"/><Relationship Id="rId6" Type="http://schemas.openxmlformats.org/officeDocument/2006/relationships/image" Target="../media/image50.wmf"/><Relationship Id="rId5" Type="http://schemas.openxmlformats.org/officeDocument/2006/relationships/image" Target="../media/image49.wmf"/><Relationship Id="rId4" Type="http://schemas.openxmlformats.org/officeDocument/2006/relationships/image" Target="../media/image48.wmf"/><Relationship Id="rId9" Type="http://schemas.openxmlformats.org/officeDocument/2006/relationships/image" Target="../media/image141.wmf"/></Relationships>
</file>

<file path=ppt/drawings/_rels/vmlDrawing2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wmf"/><Relationship Id="rId1" Type="http://schemas.openxmlformats.org/officeDocument/2006/relationships/image" Target="../media/image143.w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6.wmf"/></Relationships>
</file>

<file path=ppt/drawings/_rels/vmlDrawing26.v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wmf"/><Relationship Id="rId1" Type="http://schemas.openxmlformats.org/officeDocument/2006/relationships/image" Target="../media/image150.wmf"/></Relationships>
</file>

<file path=ppt/drawings/_rels/vmlDrawing27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wmf"/><Relationship Id="rId2" Type="http://schemas.openxmlformats.org/officeDocument/2006/relationships/image" Target="../media/image153.wmf"/><Relationship Id="rId1" Type="http://schemas.openxmlformats.org/officeDocument/2006/relationships/image" Target="../media/image152.wmf"/></Relationships>
</file>

<file path=ppt/drawings/_rels/vmlDrawing28.v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wmf"/><Relationship Id="rId1" Type="http://schemas.openxmlformats.org/officeDocument/2006/relationships/image" Target="../media/image155.w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7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9.wmf"/><Relationship Id="rId2" Type="http://schemas.openxmlformats.org/officeDocument/2006/relationships/image" Target="../media/image18.wmf"/><Relationship Id="rId1" Type="http://schemas.openxmlformats.org/officeDocument/2006/relationships/image" Target="../media/image17.wmf"/><Relationship Id="rId4" Type="http://schemas.openxmlformats.org/officeDocument/2006/relationships/image" Target="../media/image20.wmf"/></Relationships>
</file>

<file path=ppt/drawings/_rels/vmlDrawing30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wmf"/><Relationship Id="rId2" Type="http://schemas.openxmlformats.org/officeDocument/2006/relationships/image" Target="../media/image172.wmf"/><Relationship Id="rId1" Type="http://schemas.openxmlformats.org/officeDocument/2006/relationships/image" Target="../media/image171.wmf"/></Relationships>
</file>

<file path=ppt/drawings/_rels/vmlDrawing3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wmf"/><Relationship Id="rId2" Type="http://schemas.openxmlformats.org/officeDocument/2006/relationships/image" Target="../media/image176.wmf"/><Relationship Id="rId1" Type="http://schemas.openxmlformats.org/officeDocument/2006/relationships/image" Target="../media/image175.wmf"/><Relationship Id="rId4" Type="http://schemas.openxmlformats.org/officeDocument/2006/relationships/image" Target="../media/image178.wmf"/></Relationships>
</file>

<file path=ppt/drawings/_rels/vmlDrawing3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wmf"/><Relationship Id="rId2" Type="http://schemas.openxmlformats.org/officeDocument/2006/relationships/image" Target="../media/image180.wmf"/><Relationship Id="rId1" Type="http://schemas.openxmlformats.org/officeDocument/2006/relationships/image" Target="../media/image179.wmf"/><Relationship Id="rId4" Type="http://schemas.openxmlformats.org/officeDocument/2006/relationships/image" Target="../media/image182.wmf"/></Relationships>
</file>

<file path=ppt/drawings/_rels/vmlDrawing3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wmf"/><Relationship Id="rId2" Type="http://schemas.openxmlformats.org/officeDocument/2006/relationships/image" Target="../media/image184.wmf"/><Relationship Id="rId1" Type="http://schemas.openxmlformats.org/officeDocument/2006/relationships/image" Target="../media/image183.wmf"/><Relationship Id="rId4" Type="http://schemas.openxmlformats.org/officeDocument/2006/relationships/image" Target="../media/image186.wmf"/></Relationships>
</file>

<file path=ppt/drawings/_rels/vmlDrawing3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wmf"/><Relationship Id="rId2" Type="http://schemas.openxmlformats.org/officeDocument/2006/relationships/image" Target="../media/image188.wmf"/><Relationship Id="rId1" Type="http://schemas.openxmlformats.org/officeDocument/2006/relationships/image" Target="../media/image187.wmf"/></Relationships>
</file>

<file path=ppt/drawings/_rels/vmlDrawing3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wmf"/><Relationship Id="rId2" Type="http://schemas.openxmlformats.org/officeDocument/2006/relationships/image" Target="../media/image191.wmf"/><Relationship Id="rId1" Type="http://schemas.openxmlformats.org/officeDocument/2006/relationships/image" Target="../media/image190.wmf"/><Relationship Id="rId5" Type="http://schemas.openxmlformats.org/officeDocument/2006/relationships/image" Target="../media/image194.wmf"/><Relationship Id="rId4" Type="http://schemas.openxmlformats.org/officeDocument/2006/relationships/image" Target="../media/image193.wmf"/></Relationships>
</file>

<file path=ppt/drawings/_rels/vmlDrawing3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wmf"/><Relationship Id="rId7" Type="http://schemas.openxmlformats.org/officeDocument/2006/relationships/image" Target="../media/image199.wmf"/><Relationship Id="rId2" Type="http://schemas.openxmlformats.org/officeDocument/2006/relationships/image" Target="../media/image195.wmf"/><Relationship Id="rId1" Type="http://schemas.openxmlformats.org/officeDocument/2006/relationships/image" Target="../media/image143.wmf"/><Relationship Id="rId6" Type="http://schemas.openxmlformats.org/officeDocument/2006/relationships/image" Target="../media/image198.wmf"/><Relationship Id="rId5" Type="http://schemas.openxmlformats.org/officeDocument/2006/relationships/image" Target="../media/image138.wmf"/><Relationship Id="rId4" Type="http://schemas.openxmlformats.org/officeDocument/2006/relationships/image" Target="../media/image197.wmf"/></Relationships>
</file>

<file path=ppt/drawings/_rels/vmlDrawing37.v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wmf"/><Relationship Id="rId2" Type="http://schemas.openxmlformats.org/officeDocument/2006/relationships/image" Target="../media/image201.wmf"/><Relationship Id="rId1" Type="http://schemas.openxmlformats.org/officeDocument/2006/relationships/image" Target="../media/image200.wmf"/><Relationship Id="rId4" Type="http://schemas.openxmlformats.org/officeDocument/2006/relationships/image" Target="../media/image203.wmf"/></Relationships>
</file>

<file path=ppt/drawings/_rels/vmlDrawing38.v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wmf"/><Relationship Id="rId2" Type="http://schemas.openxmlformats.org/officeDocument/2006/relationships/image" Target="../media/image206.wmf"/><Relationship Id="rId1" Type="http://schemas.openxmlformats.org/officeDocument/2006/relationships/image" Target="../media/image205.wmf"/><Relationship Id="rId4" Type="http://schemas.openxmlformats.org/officeDocument/2006/relationships/image" Target="../media/image208.wmf"/></Relationships>
</file>

<file path=ppt/drawings/_rels/vmlDrawing3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9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25.wmf"/><Relationship Id="rId2" Type="http://schemas.openxmlformats.org/officeDocument/2006/relationships/image" Target="../media/image24.wmf"/><Relationship Id="rId1" Type="http://schemas.openxmlformats.org/officeDocument/2006/relationships/image" Target="../media/image23.wmf"/><Relationship Id="rId4" Type="http://schemas.openxmlformats.org/officeDocument/2006/relationships/image" Target="../media/image26.wmf"/></Relationships>
</file>

<file path=ppt/drawings/_rels/vmlDrawing40.vml.rels><?xml version="1.0" encoding="UTF-8" standalone="yes"?>
<Relationships xmlns="http://schemas.openxmlformats.org/package/2006/relationships"><Relationship Id="rId2" Type="http://schemas.openxmlformats.org/officeDocument/2006/relationships/image" Target="../media/image211.wmf"/><Relationship Id="rId1" Type="http://schemas.openxmlformats.org/officeDocument/2006/relationships/image" Target="../media/image210.wmf"/></Relationships>
</file>

<file path=ppt/drawings/_rels/vmlDrawing41.v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wmf"/><Relationship Id="rId2" Type="http://schemas.openxmlformats.org/officeDocument/2006/relationships/image" Target="../media/image213.wmf"/><Relationship Id="rId1" Type="http://schemas.openxmlformats.org/officeDocument/2006/relationships/image" Target="../media/image212.wmf"/></Relationships>
</file>

<file path=ppt/drawings/_rels/vmlDrawing42.v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wmf"/><Relationship Id="rId2" Type="http://schemas.openxmlformats.org/officeDocument/2006/relationships/image" Target="../media/image216.wmf"/><Relationship Id="rId1" Type="http://schemas.openxmlformats.org/officeDocument/2006/relationships/image" Target="../media/image215.wmf"/><Relationship Id="rId6" Type="http://schemas.openxmlformats.org/officeDocument/2006/relationships/image" Target="../media/image220.wmf"/><Relationship Id="rId5" Type="http://schemas.openxmlformats.org/officeDocument/2006/relationships/image" Target="../media/image219.wmf"/><Relationship Id="rId4" Type="http://schemas.openxmlformats.org/officeDocument/2006/relationships/image" Target="../media/image218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30.wmf"/><Relationship Id="rId2" Type="http://schemas.openxmlformats.org/officeDocument/2006/relationships/image" Target="../media/image29.wmf"/><Relationship Id="rId1" Type="http://schemas.openxmlformats.org/officeDocument/2006/relationships/image" Target="../media/image28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37.wmf"/><Relationship Id="rId2" Type="http://schemas.openxmlformats.org/officeDocument/2006/relationships/image" Target="../media/image36.wmf"/><Relationship Id="rId1" Type="http://schemas.openxmlformats.org/officeDocument/2006/relationships/image" Target="../media/image35.wmf"/><Relationship Id="rId6" Type="http://schemas.openxmlformats.org/officeDocument/2006/relationships/image" Target="../media/image40.wmf"/><Relationship Id="rId5" Type="http://schemas.openxmlformats.org/officeDocument/2006/relationships/image" Target="../media/image39.wmf"/><Relationship Id="rId4" Type="http://schemas.openxmlformats.org/officeDocument/2006/relationships/image" Target="../media/image38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45.wmf"/><Relationship Id="rId2" Type="http://schemas.openxmlformats.org/officeDocument/2006/relationships/image" Target="../media/image44.wmf"/><Relationship Id="rId1" Type="http://schemas.openxmlformats.org/officeDocument/2006/relationships/image" Target="../media/image43.wmf"/><Relationship Id="rId4" Type="http://schemas.openxmlformats.org/officeDocument/2006/relationships/image" Target="../media/image46.wmf"/></Relationships>
</file>

<file path=ppt/drawings/_rels/vmlDrawing8.vml.rels><?xml version="1.0" encoding="UTF-8" standalone="yes"?>
<Relationships xmlns="http://schemas.openxmlformats.org/package/2006/relationships"><Relationship Id="rId8" Type="http://schemas.openxmlformats.org/officeDocument/2006/relationships/image" Target="../media/image54.wmf"/><Relationship Id="rId3" Type="http://schemas.openxmlformats.org/officeDocument/2006/relationships/image" Target="../media/image49.wmf"/><Relationship Id="rId7" Type="http://schemas.openxmlformats.org/officeDocument/2006/relationships/image" Target="../media/image53.wmf"/><Relationship Id="rId2" Type="http://schemas.openxmlformats.org/officeDocument/2006/relationships/image" Target="../media/image48.wmf"/><Relationship Id="rId1" Type="http://schemas.openxmlformats.org/officeDocument/2006/relationships/image" Target="../media/image47.wmf"/><Relationship Id="rId6" Type="http://schemas.openxmlformats.org/officeDocument/2006/relationships/image" Target="../media/image52.wmf"/><Relationship Id="rId5" Type="http://schemas.openxmlformats.org/officeDocument/2006/relationships/image" Target="../media/image51.wmf"/><Relationship Id="rId10" Type="http://schemas.openxmlformats.org/officeDocument/2006/relationships/image" Target="../media/image56.wmf"/><Relationship Id="rId4" Type="http://schemas.openxmlformats.org/officeDocument/2006/relationships/image" Target="../media/image50.wmf"/><Relationship Id="rId9" Type="http://schemas.openxmlformats.org/officeDocument/2006/relationships/image" Target="../media/image55.w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67.wmf"/><Relationship Id="rId2" Type="http://schemas.openxmlformats.org/officeDocument/2006/relationships/image" Target="../media/image66.wmf"/><Relationship Id="rId1" Type="http://schemas.openxmlformats.org/officeDocument/2006/relationships/image" Target="../media/image65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لرأس 1"/>
          <p:cNvSpPr>
            <a:spLocks noGrp="1"/>
          </p:cNvSpPr>
          <p:nvPr>
            <p:ph type="hdr" sz="quarter"/>
          </p:nvPr>
        </p:nvSpPr>
        <p:spPr>
          <a:xfrm>
            <a:off x="4022937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1"/>
          <a:lstStyle>
            <a:lvl1pPr algn="r">
              <a:defRPr sz="1300"/>
            </a:lvl1pPr>
          </a:lstStyle>
          <a:p>
            <a:endParaRPr lang="ar-SA"/>
          </a:p>
        </p:txBody>
      </p:sp>
      <p:sp>
        <p:nvSpPr>
          <p:cNvPr id="3" name="عنصر نائب للتاريخ 2"/>
          <p:cNvSpPr>
            <a:spLocks noGrp="1"/>
          </p:cNvSpPr>
          <p:nvPr>
            <p:ph type="dt" idx="1"/>
          </p:nvPr>
        </p:nvSpPr>
        <p:spPr>
          <a:xfrm>
            <a:off x="164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1"/>
          <a:lstStyle>
            <a:lvl1pPr algn="l">
              <a:defRPr sz="1300"/>
            </a:lvl1pPr>
          </a:lstStyle>
          <a:p>
            <a:fld id="{C63B7250-9D47-466E-9AA1-5EB41247429E}" type="datetimeFigureOut">
              <a:rPr lang="ar-SA" smtClean="0"/>
              <a:pPr/>
              <a:t>21/06/1440</a:t>
            </a:fld>
            <a:endParaRPr lang="ar-SA"/>
          </a:p>
        </p:txBody>
      </p:sp>
      <p:sp>
        <p:nvSpPr>
          <p:cNvPr id="4" name="عنصر نائب لصورة الشريحة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1" anchor="ctr"/>
          <a:lstStyle/>
          <a:p>
            <a:endParaRPr lang="ar-SA"/>
          </a:p>
        </p:txBody>
      </p:sp>
      <p:sp>
        <p:nvSpPr>
          <p:cNvPr id="5" name="عنصر نائب للملاحظات 4"/>
          <p:cNvSpPr>
            <a:spLocks noGrp="1"/>
          </p:cNvSpPr>
          <p:nvPr>
            <p:ph type="body" sz="quarter" idx="3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vert="horz" lIns="99048" tIns="49524" rIns="99048" bIns="49524" rtlCol="1">
            <a:normAutofit/>
          </a:bodyPr>
          <a:lstStyle/>
          <a:p>
            <a:pPr lvl="0"/>
            <a:r>
              <a:rPr lang="ar-SA"/>
              <a:t>انقر لتحرير أنماط النص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</a:p>
        </p:txBody>
      </p:sp>
      <p:sp>
        <p:nvSpPr>
          <p:cNvPr id="6" name="عنصر نائب للتذييل 5"/>
          <p:cNvSpPr>
            <a:spLocks noGrp="1"/>
          </p:cNvSpPr>
          <p:nvPr>
            <p:ph type="ftr" sz="quarter" idx="4"/>
          </p:nvPr>
        </p:nvSpPr>
        <p:spPr>
          <a:xfrm>
            <a:off x="4022937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1" anchor="b"/>
          <a:lstStyle>
            <a:lvl1pPr algn="r">
              <a:defRPr sz="1300"/>
            </a:lvl1pPr>
          </a:lstStyle>
          <a:p>
            <a:endParaRPr lang="ar-SA"/>
          </a:p>
        </p:txBody>
      </p:sp>
      <p:sp>
        <p:nvSpPr>
          <p:cNvPr id="7" name="عنصر نائب لرقم الشريحة 6"/>
          <p:cNvSpPr>
            <a:spLocks noGrp="1"/>
          </p:cNvSpPr>
          <p:nvPr>
            <p:ph type="sldNum" sz="quarter" idx="5"/>
          </p:nvPr>
        </p:nvSpPr>
        <p:spPr>
          <a:xfrm>
            <a:off x="164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1" anchor="b"/>
          <a:lstStyle>
            <a:lvl1pPr algn="l">
              <a:defRPr sz="1300"/>
            </a:lvl1pPr>
          </a:lstStyle>
          <a:p>
            <a:fld id="{51A782A4-3718-4EE4-B187-355C1355CACC}" type="slidenum">
              <a:rPr lang="ar-SA" smtClean="0"/>
              <a:pPr/>
              <a:t>‹#›</a:t>
            </a:fld>
            <a:endParaRPr lang="ar-S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شريحة عنوا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مستطيل مستدير الزوايا 14"/>
          <p:cNvSpPr/>
          <p:nvPr/>
        </p:nvSpPr>
        <p:spPr>
          <a:xfrm>
            <a:off x="305973" y="329184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0" name="مستطيل مستدير الزوايا 9"/>
          <p:cNvSpPr/>
          <p:nvPr/>
        </p:nvSpPr>
        <p:spPr>
          <a:xfrm>
            <a:off x="418596" y="434162"/>
            <a:ext cx="8306809" cy="3108960"/>
          </a:xfrm>
          <a:prstGeom prst="roundRect">
            <a:avLst>
              <a:gd name="adj" fmla="val 4578"/>
            </a:avLst>
          </a:prstGeom>
          <a:gradFill rotWithShape="1">
            <a:gsLst>
              <a:gs pos="0">
                <a:schemeClr val="bg1">
                  <a:tint val="75000"/>
                  <a:satMod val="150000"/>
                </a:schemeClr>
              </a:gs>
              <a:gs pos="55000">
                <a:schemeClr val="bg1">
                  <a:shade val="75000"/>
                  <a:satMod val="100000"/>
                </a:schemeClr>
              </a:gs>
              <a:gs pos="100000">
                <a:schemeClr val="bg1">
                  <a:shade val="35000"/>
                  <a:satMod val="100000"/>
                </a:schemeClr>
              </a:gs>
            </a:gsLst>
            <a:path path="circle">
              <a:fillToRect l="50000" t="175000" r="50000" b="-75000"/>
            </a:path>
          </a:gra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5" name="عنوان 4"/>
          <p:cNvSpPr>
            <a:spLocks noGrp="1"/>
          </p:cNvSpPr>
          <p:nvPr>
            <p:ph type="ctrTitle"/>
          </p:nvPr>
        </p:nvSpPr>
        <p:spPr>
          <a:xfrm>
            <a:off x="722376" y="1820206"/>
            <a:ext cx="7772400" cy="1828800"/>
          </a:xfrm>
        </p:spPr>
        <p:txBody>
          <a:bodyPr lIns="45720" rIns="45720" bIns="45720"/>
          <a:lstStyle>
            <a:lvl1pPr algn="r">
              <a:defRPr sz="4500" b="1">
                <a:solidFill>
                  <a:schemeClr val="accent1">
                    <a:tint val="88000"/>
                    <a:satMod val="150000"/>
                  </a:schemeClr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</a:defRPr>
            </a:lvl1pPr>
            <a:extLst/>
          </a:lstStyle>
          <a:p>
            <a:r>
              <a:rPr kumimoji="0" lang="ar-SA"/>
              <a:t>انقر لتحرير نمط العنوان الرئيسي</a:t>
            </a:r>
            <a:endParaRPr kumimoji="0" lang="en-US"/>
          </a:p>
        </p:txBody>
      </p:sp>
      <p:sp>
        <p:nvSpPr>
          <p:cNvPr id="20" name="عنوان فرعي 19"/>
          <p:cNvSpPr>
            <a:spLocks noGrp="1"/>
          </p:cNvSpPr>
          <p:nvPr>
            <p:ph type="subTitle" idx="1"/>
          </p:nvPr>
        </p:nvSpPr>
        <p:spPr>
          <a:xfrm>
            <a:off x="722376" y="3685032"/>
            <a:ext cx="7772400" cy="914400"/>
          </a:xfrm>
        </p:spPr>
        <p:txBody>
          <a:bodyPr lIns="182880" tIns="0"/>
          <a:lstStyle>
            <a:lvl1pPr marL="36576" indent="0" algn="r">
              <a:spcBef>
                <a:spcPts val="0"/>
              </a:spcBef>
              <a:buNone/>
              <a:defRPr sz="2000">
                <a:solidFill>
                  <a:schemeClr val="bg2">
                    <a:shade val="25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ar-SA"/>
              <a:t>انقر لتحرير نمط العنوان الثانوي الرئيسي</a:t>
            </a:r>
            <a:endParaRPr kumimoji="0" lang="en-US"/>
          </a:p>
        </p:txBody>
      </p:sp>
      <p:sp>
        <p:nvSpPr>
          <p:cNvPr id="19" name="عنصر نائب للتاريخ 18"/>
          <p:cNvSpPr>
            <a:spLocks noGrp="1"/>
          </p:cNvSpPr>
          <p:nvPr>
            <p:ph type="dt" sz="half" idx="10"/>
          </p:nvPr>
        </p:nvSpPr>
        <p:spPr>
          <a:xfrm>
            <a:off x="3429000" y="6492875"/>
            <a:ext cx="2286000" cy="365125"/>
          </a:xfrm>
        </p:spPr>
        <p:txBody>
          <a:bodyPr/>
          <a:lstStyle>
            <a:lvl1pPr algn="ctr">
              <a:defRPr/>
            </a:lvl1pPr>
            <a:extLst/>
          </a:lstStyle>
          <a:p>
            <a:r>
              <a:rPr lang="en-US"/>
              <a:t>2017-2018</a:t>
            </a:r>
            <a:endParaRPr lang="ar-SY" dirty="0"/>
          </a:p>
        </p:txBody>
      </p:sp>
      <p:sp>
        <p:nvSpPr>
          <p:cNvPr id="8" name="عنصر نائب للتذييل 7"/>
          <p:cNvSpPr>
            <a:spLocks noGrp="1"/>
          </p:cNvSpPr>
          <p:nvPr>
            <p:ph type="ftr" sz="quarter" idx="11"/>
          </p:nvPr>
        </p:nvSpPr>
        <p:spPr>
          <a:xfrm>
            <a:off x="6858000" y="6492875"/>
            <a:ext cx="2286000" cy="365125"/>
          </a:xfrm>
        </p:spPr>
        <p:txBody>
          <a:bodyPr/>
          <a:lstStyle/>
          <a:p>
            <a:r>
              <a:rPr lang="ar-SY" dirty="0"/>
              <a:t>د. عماد الروح - منظمات الجهد المستمر</a:t>
            </a:r>
          </a:p>
        </p:txBody>
      </p:sp>
      <p:sp>
        <p:nvSpPr>
          <p:cNvPr id="11" name="عنصر نائب لرقم الشريحة 10"/>
          <p:cNvSpPr>
            <a:spLocks noGrp="1"/>
          </p:cNvSpPr>
          <p:nvPr>
            <p:ph type="sldNum" sz="quarter" idx="12"/>
          </p:nvPr>
        </p:nvSpPr>
        <p:spPr>
          <a:xfrm>
            <a:off x="0" y="6492875"/>
            <a:ext cx="457200" cy="365125"/>
          </a:xfrm>
        </p:spPr>
        <p:txBody>
          <a:bodyPr/>
          <a:lstStyle/>
          <a:p>
            <a:fld id="{2C0DA8FC-BB9E-42E2-A4DE-D94B488C17FE}" type="slidenum">
              <a:rPr lang="ar-SY" smtClean="0"/>
              <a:pPr/>
              <a:t>‹#›</a:t>
            </a:fld>
            <a:endParaRPr lang="ar-SY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عنوان ونص عمود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>
          <a:xfrm>
            <a:off x="502920" y="4983480"/>
            <a:ext cx="8183880" cy="1051560"/>
          </a:xfrm>
        </p:spPr>
        <p:txBody>
          <a:bodyPr/>
          <a:lstStyle/>
          <a:p>
            <a:r>
              <a:rPr kumimoji="0" lang="ar-SA"/>
              <a:t>انقر لتحرير نمط العنوان الرئيسي</a:t>
            </a:r>
            <a:endParaRPr kumimoji="0" lang="en-US"/>
          </a:p>
        </p:txBody>
      </p:sp>
      <p:sp>
        <p:nvSpPr>
          <p:cNvPr id="3" name="عنصر نائب للعنوان العمودي 2"/>
          <p:cNvSpPr>
            <a:spLocks noGrp="1"/>
          </p:cNvSpPr>
          <p:nvPr>
            <p:ph type="body" orient="vert" idx="1"/>
          </p:nvPr>
        </p:nvSpPr>
        <p:spPr>
          <a:xfrm>
            <a:off x="502920" y="530352"/>
            <a:ext cx="8183880" cy="4187952"/>
          </a:xfrm>
        </p:spPr>
        <p:txBody>
          <a:bodyPr vert="eaVert"/>
          <a:lstStyle/>
          <a:p>
            <a:pPr lvl="0" eaLnBrk="1" latinLnBrk="0" hangingPunct="1"/>
            <a:r>
              <a:rPr lang="ar-SA"/>
              <a:t>انقر لتحرير أنماط النص الرئيسي</a:t>
            </a:r>
          </a:p>
          <a:p>
            <a:pPr lvl="1" eaLnBrk="1" latinLnBrk="0" hangingPunct="1"/>
            <a:r>
              <a:rPr lang="ar-SA"/>
              <a:t>المستوى الثاني</a:t>
            </a:r>
          </a:p>
          <a:p>
            <a:pPr lvl="2" eaLnBrk="1" latinLnBrk="0" hangingPunct="1"/>
            <a:r>
              <a:rPr lang="ar-SA"/>
              <a:t>المستوى الثالث</a:t>
            </a:r>
          </a:p>
          <a:p>
            <a:pPr lvl="3" eaLnBrk="1" latinLnBrk="0" hangingPunct="1"/>
            <a:r>
              <a:rPr lang="ar-SA"/>
              <a:t>المستوى الرابع</a:t>
            </a:r>
          </a:p>
          <a:p>
            <a:pPr lvl="4" eaLnBrk="1" latinLnBrk="0" hangingPunct="1"/>
            <a:r>
              <a:rPr lang="ar-SA"/>
              <a:t>المستوى الخامس</a:t>
            </a:r>
            <a:endParaRPr kumimoji="0" lang="en-US"/>
          </a:p>
        </p:txBody>
      </p:sp>
      <p:sp>
        <p:nvSpPr>
          <p:cNvPr id="4" name="عنصر نائب للتاريخ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2017-2018</a:t>
            </a:r>
            <a:endParaRPr lang="ar-SY"/>
          </a:p>
        </p:txBody>
      </p:sp>
      <p:sp>
        <p:nvSpPr>
          <p:cNvPr id="5" name="عنصر نائب للتذييل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/>
              <a:t>د. عماد الروح - منظمات الجهد المستمر</a:t>
            </a:r>
          </a:p>
        </p:txBody>
      </p:sp>
      <p:sp>
        <p:nvSpPr>
          <p:cNvPr id="6" name="عنصر نائب لرقم الشريحة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‹#›</a:t>
            </a:fld>
            <a:endParaRPr lang="ar-SY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عنوان ونص عموديا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عمودي 1"/>
          <p:cNvSpPr>
            <a:spLocks noGrp="1"/>
          </p:cNvSpPr>
          <p:nvPr>
            <p:ph type="title" orient="vert"/>
          </p:nvPr>
        </p:nvSpPr>
        <p:spPr>
          <a:xfrm>
            <a:off x="6629400" y="533404"/>
            <a:ext cx="1981200" cy="5257799"/>
          </a:xfrm>
        </p:spPr>
        <p:txBody>
          <a:bodyPr vert="eaVert"/>
          <a:lstStyle/>
          <a:p>
            <a:r>
              <a:rPr kumimoji="0" lang="ar-SA"/>
              <a:t>انقر لتحرير نمط العنوان الرئيسي</a:t>
            </a:r>
            <a:endParaRPr kumimoji="0" lang="en-US"/>
          </a:p>
        </p:txBody>
      </p:sp>
      <p:sp>
        <p:nvSpPr>
          <p:cNvPr id="3" name="عنصر نائب للعنوان العمودي 2"/>
          <p:cNvSpPr>
            <a:spLocks noGrp="1"/>
          </p:cNvSpPr>
          <p:nvPr>
            <p:ph type="body" orient="vert" idx="1"/>
          </p:nvPr>
        </p:nvSpPr>
        <p:spPr>
          <a:xfrm>
            <a:off x="533400" y="533402"/>
            <a:ext cx="5943600" cy="5257801"/>
          </a:xfrm>
        </p:spPr>
        <p:txBody>
          <a:bodyPr vert="eaVert"/>
          <a:lstStyle/>
          <a:p>
            <a:pPr lvl="0" eaLnBrk="1" latinLnBrk="0" hangingPunct="1"/>
            <a:r>
              <a:rPr lang="ar-SA"/>
              <a:t>انقر لتحرير أنماط النص الرئيسي</a:t>
            </a:r>
          </a:p>
          <a:p>
            <a:pPr lvl="1" eaLnBrk="1" latinLnBrk="0" hangingPunct="1"/>
            <a:r>
              <a:rPr lang="ar-SA"/>
              <a:t>المستوى الثاني</a:t>
            </a:r>
          </a:p>
          <a:p>
            <a:pPr lvl="2" eaLnBrk="1" latinLnBrk="0" hangingPunct="1"/>
            <a:r>
              <a:rPr lang="ar-SA"/>
              <a:t>المستوى الثالث</a:t>
            </a:r>
          </a:p>
          <a:p>
            <a:pPr lvl="3" eaLnBrk="1" latinLnBrk="0" hangingPunct="1"/>
            <a:r>
              <a:rPr lang="ar-SA"/>
              <a:t>المستوى الرابع</a:t>
            </a:r>
          </a:p>
          <a:p>
            <a:pPr lvl="4" eaLnBrk="1" latinLnBrk="0" hangingPunct="1"/>
            <a:r>
              <a:rPr lang="ar-SA"/>
              <a:t>المستوى الخامس</a:t>
            </a:r>
            <a:endParaRPr kumimoji="0" lang="en-US"/>
          </a:p>
        </p:txBody>
      </p:sp>
      <p:sp>
        <p:nvSpPr>
          <p:cNvPr id="4" name="عنصر نائب للتاريخ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2017-2018</a:t>
            </a:r>
            <a:endParaRPr lang="ar-SY"/>
          </a:p>
        </p:txBody>
      </p:sp>
      <p:sp>
        <p:nvSpPr>
          <p:cNvPr id="5" name="عنصر نائب للتذييل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/>
              <a:t>د. عماد الروح - منظمات الجهد المستمر</a:t>
            </a:r>
          </a:p>
        </p:txBody>
      </p:sp>
      <p:sp>
        <p:nvSpPr>
          <p:cNvPr id="6" name="عنصر نائب لرقم الشريحة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‹#›</a:t>
            </a:fld>
            <a:endParaRPr lang="ar-SY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عنوان ومحتو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>
          <a:xfrm>
            <a:off x="502920" y="4983480"/>
            <a:ext cx="8183880" cy="1051560"/>
          </a:xfrm>
        </p:spPr>
        <p:txBody>
          <a:bodyPr/>
          <a:lstStyle/>
          <a:p>
            <a:r>
              <a:rPr kumimoji="0" lang="ar-SA"/>
              <a:t>انقر لتحرير نمط العنوان الرئيسي</a:t>
            </a:r>
            <a:endParaRPr kumimoji="0" lang="en-US"/>
          </a:p>
        </p:txBody>
      </p:sp>
      <p:sp>
        <p:nvSpPr>
          <p:cNvPr id="3" name="عنصر نائب للمحتوى 2"/>
          <p:cNvSpPr>
            <a:spLocks noGrp="1"/>
          </p:cNvSpPr>
          <p:nvPr>
            <p:ph idx="1"/>
          </p:nvPr>
        </p:nvSpPr>
        <p:spPr>
          <a:xfrm>
            <a:off x="502920" y="530352"/>
            <a:ext cx="8183880" cy="4187952"/>
          </a:xfrm>
        </p:spPr>
        <p:txBody>
          <a:bodyPr/>
          <a:lstStyle/>
          <a:p>
            <a:pPr lvl="0" eaLnBrk="1" latinLnBrk="0" hangingPunct="1"/>
            <a:r>
              <a:rPr lang="ar-SA"/>
              <a:t>انقر لتحرير أنماط النص الرئيسي</a:t>
            </a:r>
          </a:p>
          <a:p>
            <a:pPr lvl="1" eaLnBrk="1" latinLnBrk="0" hangingPunct="1"/>
            <a:r>
              <a:rPr lang="ar-SA"/>
              <a:t>المستوى الثاني</a:t>
            </a:r>
          </a:p>
          <a:p>
            <a:pPr lvl="2" eaLnBrk="1" latinLnBrk="0" hangingPunct="1"/>
            <a:r>
              <a:rPr lang="ar-SA"/>
              <a:t>المستوى الثالث</a:t>
            </a:r>
          </a:p>
          <a:p>
            <a:pPr lvl="3" eaLnBrk="1" latinLnBrk="0" hangingPunct="1"/>
            <a:r>
              <a:rPr lang="ar-SA"/>
              <a:t>المستوى الرابع</a:t>
            </a:r>
          </a:p>
          <a:p>
            <a:pPr lvl="4" eaLnBrk="1" latinLnBrk="0" hangingPunct="1"/>
            <a:r>
              <a:rPr lang="ar-SA"/>
              <a:t>المستوى الخامس</a:t>
            </a:r>
            <a:endParaRPr kumimoji="0" lang="en-US"/>
          </a:p>
        </p:txBody>
      </p:sp>
      <p:sp>
        <p:nvSpPr>
          <p:cNvPr id="4" name="عنصر نائب للتاريخ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2017-2018</a:t>
            </a:r>
            <a:endParaRPr lang="ar-SY"/>
          </a:p>
        </p:txBody>
      </p:sp>
      <p:sp>
        <p:nvSpPr>
          <p:cNvPr id="5" name="عنصر نائب للتذييل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/>
              <a:t>د. عماد الروح - منظمات الجهد المستمر</a:t>
            </a:r>
          </a:p>
        </p:txBody>
      </p:sp>
      <p:sp>
        <p:nvSpPr>
          <p:cNvPr id="6" name="عنصر نائب لرقم الشريحة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‹#›</a:t>
            </a:fld>
            <a:endParaRPr lang="ar-SY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عنوان المقط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مستطيل مستدير الزوايا 13"/>
          <p:cNvSpPr/>
          <p:nvPr/>
        </p:nvSpPr>
        <p:spPr>
          <a:xfrm>
            <a:off x="304800" y="329184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مستطيل مستدير الزوايا 10"/>
          <p:cNvSpPr/>
          <p:nvPr/>
        </p:nvSpPr>
        <p:spPr>
          <a:xfrm>
            <a:off x="418596" y="434162"/>
            <a:ext cx="8306809" cy="4341329"/>
          </a:xfrm>
          <a:prstGeom prst="roundRect">
            <a:avLst>
              <a:gd name="adj" fmla="val 2127"/>
            </a:avLst>
          </a:prstGeom>
          <a:gradFill rotWithShape="1">
            <a:gsLst>
              <a:gs pos="0">
                <a:schemeClr val="bg1">
                  <a:tint val="75000"/>
                  <a:satMod val="150000"/>
                </a:schemeClr>
              </a:gs>
              <a:gs pos="55000">
                <a:schemeClr val="bg1">
                  <a:shade val="75000"/>
                  <a:satMod val="100000"/>
                </a:schemeClr>
              </a:gs>
              <a:gs pos="100000">
                <a:schemeClr val="bg1">
                  <a:shade val="35000"/>
                  <a:satMod val="100000"/>
                </a:schemeClr>
              </a:gs>
            </a:gsLst>
            <a:path path="circle">
              <a:fillToRect l="50000" t="175000" r="50000" b="-75000"/>
            </a:path>
          </a:gra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عنوان 1"/>
          <p:cNvSpPr>
            <a:spLocks noGrp="1"/>
          </p:cNvSpPr>
          <p:nvPr>
            <p:ph type="title"/>
          </p:nvPr>
        </p:nvSpPr>
        <p:spPr>
          <a:xfrm>
            <a:off x="468344" y="4928616"/>
            <a:ext cx="8183880" cy="676656"/>
          </a:xfrm>
        </p:spPr>
        <p:txBody>
          <a:bodyPr lIns="91440" bIns="0" anchor="b"/>
          <a:lstStyle>
            <a:lvl1pPr algn="l">
              <a:buNone/>
              <a:defRPr sz="3600" b="0" cap="none" baseline="0">
                <a:solidFill>
                  <a:schemeClr val="bg2">
                    <a:shade val="25000"/>
                  </a:schemeClr>
                </a:solidFill>
                <a:effectLst/>
              </a:defRPr>
            </a:lvl1pPr>
            <a:extLst/>
          </a:lstStyle>
          <a:p>
            <a:r>
              <a:rPr kumimoji="0" lang="ar-SA"/>
              <a:t>انقر لتحرير نمط العنوان الرئيسي</a:t>
            </a:r>
            <a:endParaRPr kumimoji="0" lang="en-US"/>
          </a:p>
        </p:txBody>
      </p:sp>
      <p:sp>
        <p:nvSpPr>
          <p:cNvPr id="3" name="عنصر نائب للنص 2"/>
          <p:cNvSpPr>
            <a:spLocks noGrp="1"/>
          </p:cNvSpPr>
          <p:nvPr>
            <p:ph type="body" idx="1"/>
          </p:nvPr>
        </p:nvSpPr>
        <p:spPr>
          <a:xfrm>
            <a:off x="468344" y="5624484"/>
            <a:ext cx="8183880" cy="420624"/>
          </a:xfrm>
        </p:spPr>
        <p:txBody>
          <a:bodyPr lIns="118872" tIns="0" anchor="t"/>
          <a:lstStyle>
            <a:lvl1pPr marL="0" marR="36576" indent="0" algn="l"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1">
                    <a:shade val="50000"/>
                    <a:satMod val="110000"/>
                  </a:schemeClr>
                </a:solidFill>
                <a:effectLst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ar-SA"/>
              <a:t>انقر لتحرير أنماط النص الرئيسي</a:t>
            </a:r>
          </a:p>
        </p:txBody>
      </p:sp>
      <p:sp>
        <p:nvSpPr>
          <p:cNvPr id="4" name="عنصر نائب للتاريخ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2017-2018</a:t>
            </a:r>
            <a:endParaRPr lang="ar-SY"/>
          </a:p>
        </p:txBody>
      </p:sp>
      <p:sp>
        <p:nvSpPr>
          <p:cNvPr id="5" name="عنصر نائب للتذييل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/>
              <a:t>د. عماد الروح - منظمات الجهد المستمر</a:t>
            </a:r>
          </a:p>
        </p:txBody>
      </p:sp>
      <p:sp>
        <p:nvSpPr>
          <p:cNvPr id="6" name="عنصر نائب لرقم الشريحة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‹#›</a:t>
            </a:fld>
            <a:endParaRPr lang="ar-SY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محتويي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ar-SA"/>
              <a:t>انقر لتحرير نمط العنوان الرئيسي</a:t>
            </a:r>
            <a:endParaRPr kumimoji="0" lang="en-US"/>
          </a:p>
        </p:txBody>
      </p:sp>
      <p:sp>
        <p:nvSpPr>
          <p:cNvPr id="3" name="عنصر نائب للمحتوى 2"/>
          <p:cNvSpPr>
            <a:spLocks noGrp="1"/>
          </p:cNvSpPr>
          <p:nvPr>
            <p:ph sz="half" idx="1"/>
          </p:nvPr>
        </p:nvSpPr>
        <p:spPr>
          <a:xfrm>
            <a:off x="514352" y="530352"/>
            <a:ext cx="3931920" cy="4389120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ar-SA"/>
              <a:t>انقر لتحرير أنماط النص الرئيسي</a:t>
            </a:r>
          </a:p>
          <a:p>
            <a:pPr lvl="1" eaLnBrk="1" latinLnBrk="0" hangingPunct="1"/>
            <a:r>
              <a:rPr lang="ar-SA"/>
              <a:t>المستوى الثاني</a:t>
            </a:r>
          </a:p>
          <a:p>
            <a:pPr lvl="2" eaLnBrk="1" latinLnBrk="0" hangingPunct="1"/>
            <a:r>
              <a:rPr lang="ar-SA"/>
              <a:t>المستوى الثالث</a:t>
            </a:r>
          </a:p>
          <a:p>
            <a:pPr lvl="3" eaLnBrk="1" latinLnBrk="0" hangingPunct="1"/>
            <a:r>
              <a:rPr lang="ar-SA"/>
              <a:t>المستوى الرابع</a:t>
            </a:r>
          </a:p>
          <a:p>
            <a:pPr lvl="4" eaLnBrk="1" latinLnBrk="0" hangingPunct="1"/>
            <a:r>
              <a:rPr lang="ar-SA"/>
              <a:t>المستوى الخامس</a:t>
            </a:r>
            <a:endParaRPr kumimoji="0" lang="en-US"/>
          </a:p>
        </p:txBody>
      </p:sp>
      <p:sp>
        <p:nvSpPr>
          <p:cNvPr id="4" name="عنصر نائب للمحتوى 3"/>
          <p:cNvSpPr>
            <a:spLocks noGrp="1"/>
          </p:cNvSpPr>
          <p:nvPr>
            <p:ph sz="half" idx="2"/>
          </p:nvPr>
        </p:nvSpPr>
        <p:spPr>
          <a:xfrm>
            <a:off x="4755360" y="530352"/>
            <a:ext cx="3931920" cy="4389120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ar-SA"/>
              <a:t>انقر لتحرير أنماط النص الرئيسي</a:t>
            </a:r>
          </a:p>
          <a:p>
            <a:pPr lvl="1" eaLnBrk="1" latinLnBrk="0" hangingPunct="1"/>
            <a:r>
              <a:rPr lang="ar-SA"/>
              <a:t>المستوى الثاني</a:t>
            </a:r>
          </a:p>
          <a:p>
            <a:pPr lvl="2" eaLnBrk="1" latinLnBrk="0" hangingPunct="1"/>
            <a:r>
              <a:rPr lang="ar-SA"/>
              <a:t>المستوى الثالث</a:t>
            </a:r>
          </a:p>
          <a:p>
            <a:pPr lvl="3" eaLnBrk="1" latinLnBrk="0" hangingPunct="1"/>
            <a:r>
              <a:rPr lang="ar-SA"/>
              <a:t>المستوى الرابع</a:t>
            </a:r>
          </a:p>
          <a:p>
            <a:pPr lvl="4" eaLnBrk="1" latinLnBrk="0" hangingPunct="1"/>
            <a:r>
              <a:rPr lang="ar-SA"/>
              <a:t>المستوى الخامس</a:t>
            </a:r>
            <a:endParaRPr kumimoji="0" lang="en-US"/>
          </a:p>
        </p:txBody>
      </p:sp>
      <p:sp>
        <p:nvSpPr>
          <p:cNvPr id="5" name="عنصر نائب للتاريخ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2017-2018</a:t>
            </a:r>
            <a:endParaRPr lang="ar-SY"/>
          </a:p>
        </p:txBody>
      </p:sp>
      <p:sp>
        <p:nvSpPr>
          <p:cNvPr id="6" name="عنصر نائب للتذييل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/>
              <a:t>د. عماد الروح - منظمات الجهد المستمر</a:t>
            </a:r>
          </a:p>
        </p:txBody>
      </p:sp>
      <p:sp>
        <p:nvSpPr>
          <p:cNvPr id="7" name="عنصر نائب لرقم الشريحة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‹#›</a:t>
            </a:fld>
            <a:endParaRPr lang="ar-SY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مقارن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>
          <a:xfrm>
            <a:off x="502920" y="4983480"/>
            <a:ext cx="8183880" cy="1051560"/>
          </a:xfrm>
        </p:spPr>
        <p:txBody>
          <a:bodyPr anchor="b"/>
          <a:lstStyle>
            <a:lvl1pPr>
              <a:defRPr b="1"/>
            </a:lvl1pPr>
            <a:extLst/>
          </a:lstStyle>
          <a:p>
            <a:r>
              <a:rPr kumimoji="0" lang="ar-SA"/>
              <a:t>انقر لتحرير نمط العنوان الرئيسي</a:t>
            </a:r>
            <a:endParaRPr kumimoji="0" lang="en-US"/>
          </a:p>
        </p:txBody>
      </p:sp>
      <p:sp>
        <p:nvSpPr>
          <p:cNvPr id="3" name="عنصر نائب للنص 2"/>
          <p:cNvSpPr>
            <a:spLocks noGrp="1"/>
          </p:cNvSpPr>
          <p:nvPr>
            <p:ph type="body" idx="1"/>
          </p:nvPr>
        </p:nvSpPr>
        <p:spPr>
          <a:xfrm>
            <a:off x="607224" y="579438"/>
            <a:ext cx="3931920" cy="792162"/>
          </a:xfrm>
        </p:spPr>
        <p:txBody>
          <a:bodyPr lIns="146304" anchor="ctr"/>
          <a:lstStyle>
            <a:lvl1pPr marL="0" indent="0" algn="l">
              <a:buNone/>
              <a:defRPr sz="2400" b="1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ar-SA"/>
              <a:t>انقر لتحرير أنماط النص الرئيسي</a:t>
            </a:r>
          </a:p>
        </p:txBody>
      </p:sp>
      <p:sp>
        <p:nvSpPr>
          <p:cNvPr id="4" name="عنصر نائب للنص 3"/>
          <p:cNvSpPr>
            <a:spLocks noGrp="1"/>
          </p:cNvSpPr>
          <p:nvPr>
            <p:ph type="body" sz="half" idx="3"/>
          </p:nvPr>
        </p:nvSpPr>
        <p:spPr>
          <a:xfrm>
            <a:off x="4652169" y="579438"/>
            <a:ext cx="3931920" cy="792162"/>
          </a:xfrm>
        </p:spPr>
        <p:txBody>
          <a:bodyPr lIns="137160" anchor="ctr"/>
          <a:lstStyle>
            <a:lvl1pPr marL="0" indent="0" algn="l">
              <a:buNone/>
              <a:defRPr sz="2400" b="1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ar-SA"/>
              <a:t>انقر لتحرير أنماط النص الرئيسي</a:t>
            </a:r>
          </a:p>
        </p:txBody>
      </p:sp>
      <p:sp>
        <p:nvSpPr>
          <p:cNvPr id="5" name="عنصر نائب للمحتوى 4"/>
          <p:cNvSpPr>
            <a:spLocks noGrp="1"/>
          </p:cNvSpPr>
          <p:nvPr>
            <p:ph sz="quarter" idx="2"/>
          </p:nvPr>
        </p:nvSpPr>
        <p:spPr>
          <a:xfrm>
            <a:off x="607224" y="1447800"/>
            <a:ext cx="3931920" cy="3489960"/>
          </a:xfrm>
        </p:spPr>
        <p:txBody>
          <a:bodyPr anchor="t"/>
          <a:lstStyle>
            <a:lvl1pPr algn="l">
              <a:defRPr sz="2400"/>
            </a:lvl1pPr>
            <a:lvl2pPr algn="l">
              <a:defRPr sz="2000"/>
            </a:lvl2pPr>
            <a:lvl3pPr algn="l">
              <a:defRPr sz="1800"/>
            </a:lvl3pPr>
            <a:lvl4pPr algn="l">
              <a:defRPr sz="1600"/>
            </a:lvl4pPr>
            <a:lvl5pPr algn="l">
              <a:defRPr sz="1600"/>
            </a:lvl5pPr>
            <a:extLst/>
          </a:lstStyle>
          <a:p>
            <a:pPr lvl="0" eaLnBrk="1" latinLnBrk="0" hangingPunct="1"/>
            <a:r>
              <a:rPr lang="ar-SA"/>
              <a:t>انقر لتحرير أنماط النص الرئيسي</a:t>
            </a:r>
          </a:p>
          <a:p>
            <a:pPr lvl="1" eaLnBrk="1" latinLnBrk="0" hangingPunct="1"/>
            <a:r>
              <a:rPr lang="ar-SA"/>
              <a:t>المستوى الثاني</a:t>
            </a:r>
          </a:p>
          <a:p>
            <a:pPr lvl="2" eaLnBrk="1" latinLnBrk="0" hangingPunct="1"/>
            <a:r>
              <a:rPr lang="ar-SA"/>
              <a:t>المستوى الثالث</a:t>
            </a:r>
          </a:p>
          <a:p>
            <a:pPr lvl="3" eaLnBrk="1" latinLnBrk="0" hangingPunct="1"/>
            <a:r>
              <a:rPr lang="ar-SA"/>
              <a:t>المستوى الرابع</a:t>
            </a:r>
          </a:p>
          <a:p>
            <a:pPr lvl="4" eaLnBrk="1" latinLnBrk="0" hangingPunct="1"/>
            <a:r>
              <a:rPr lang="ar-SA"/>
              <a:t>المستوى الخامس</a:t>
            </a:r>
            <a:endParaRPr kumimoji="0" lang="en-US"/>
          </a:p>
        </p:txBody>
      </p:sp>
      <p:sp>
        <p:nvSpPr>
          <p:cNvPr id="6" name="عنصر نائب للمحتوى 5"/>
          <p:cNvSpPr>
            <a:spLocks noGrp="1"/>
          </p:cNvSpPr>
          <p:nvPr>
            <p:ph sz="quarter" idx="4"/>
          </p:nvPr>
        </p:nvSpPr>
        <p:spPr>
          <a:xfrm>
            <a:off x="4652169" y="1447800"/>
            <a:ext cx="3931920" cy="3489960"/>
          </a:xfrm>
        </p:spPr>
        <p:txBody>
          <a:bodyPr anchor="t"/>
          <a:lstStyle>
            <a:lvl1pPr algn="l">
              <a:defRPr sz="2400"/>
            </a:lvl1pPr>
            <a:lvl2pPr algn="l">
              <a:defRPr sz="2000"/>
            </a:lvl2pPr>
            <a:lvl3pPr algn="l">
              <a:defRPr sz="1800"/>
            </a:lvl3pPr>
            <a:lvl4pPr algn="l">
              <a:defRPr sz="1600"/>
            </a:lvl4pPr>
            <a:lvl5pPr algn="l">
              <a:defRPr sz="1600"/>
            </a:lvl5pPr>
            <a:extLst/>
          </a:lstStyle>
          <a:p>
            <a:pPr lvl="0" eaLnBrk="1" latinLnBrk="0" hangingPunct="1"/>
            <a:r>
              <a:rPr lang="ar-SA"/>
              <a:t>انقر لتحرير أنماط النص الرئيسي</a:t>
            </a:r>
          </a:p>
          <a:p>
            <a:pPr lvl="1" eaLnBrk="1" latinLnBrk="0" hangingPunct="1"/>
            <a:r>
              <a:rPr lang="ar-SA"/>
              <a:t>المستوى الثاني</a:t>
            </a:r>
          </a:p>
          <a:p>
            <a:pPr lvl="2" eaLnBrk="1" latinLnBrk="0" hangingPunct="1"/>
            <a:r>
              <a:rPr lang="ar-SA"/>
              <a:t>المستوى الثالث</a:t>
            </a:r>
          </a:p>
          <a:p>
            <a:pPr lvl="3" eaLnBrk="1" latinLnBrk="0" hangingPunct="1"/>
            <a:r>
              <a:rPr lang="ar-SA"/>
              <a:t>المستوى الرابع</a:t>
            </a:r>
          </a:p>
          <a:p>
            <a:pPr lvl="4" eaLnBrk="1" latinLnBrk="0" hangingPunct="1"/>
            <a:r>
              <a:rPr lang="ar-SA"/>
              <a:t>المستوى الخامس</a:t>
            </a:r>
            <a:endParaRPr kumimoji="0" lang="en-US"/>
          </a:p>
        </p:txBody>
      </p:sp>
      <p:sp>
        <p:nvSpPr>
          <p:cNvPr id="7" name="عنصر نائب للتاريخ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2017-2018</a:t>
            </a:r>
            <a:endParaRPr lang="ar-SY"/>
          </a:p>
        </p:txBody>
      </p:sp>
      <p:sp>
        <p:nvSpPr>
          <p:cNvPr id="8" name="عنصر نائب للتذييل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/>
              <a:t>د. عماد الروح - منظمات الجهد المستمر</a:t>
            </a:r>
          </a:p>
        </p:txBody>
      </p:sp>
      <p:sp>
        <p:nvSpPr>
          <p:cNvPr id="9" name="عنصر نائب لرقم الشريحة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‹#›</a:t>
            </a:fld>
            <a:endParaRPr lang="ar-SY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عنوان فق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ar-SA"/>
              <a:t>انقر لتحرير نمط العنوان الرئيسي</a:t>
            </a:r>
            <a:endParaRPr kumimoji="0" lang="en-US"/>
          </a:p>
        </p:txBody>
      </p:sp>
      <p:sp>
        <p:nvSpPr>
          <p:cNvPr id="3" name="عنصر نائب للتاريخ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2017-2018</a:t>
            </a:r>
            <a:endParaRPr lang="ar-SY"/>
          </a:p>
        </p:txBody>
      </p:sp>
      <p:sp>
        <p:nvSpPr>
          <p:cNvPr id="4" name="عنصر نائب للتذييل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/>
              <a:t>د. عماد الروح - منظمات الجهد المستمر</a:t>
            </a:r>
          </a:p>
        </p:txBody>
      </p:sp>
      <p:sp>
        <p:nvSpPr>
          <p:cNvPr id="5" name="عنصر نائب لرقم الشريحة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‹#›</a:t>
            </a:fld>
            <a:endParaRPr lang="ar-SY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فار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مستطيل مستدير الزوايا 6"/>
          <p:cNvSpPr/>
          <p:nvPr/>
        </p:nvSpPr>
        <p:spPr>
          <a:xfrm>
            <a:off x="304800" y="329184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عنصر نائب للتاريخ 1"/>
          <p:cNvSpPr>
            <a:spLocks noGrp="1"/>
          </p:cNvSpPr>
          <p:nvPr>
            <p:ph type="dt" sz="half" idx="10"/>
          </p:nvPr>
        </p:nvSpPr>
        <p:spPr>
          <a:xfrm>
            <a:off x="3429000" y="6492875"/>
            <a:ext cx="2286000" cy="365125"/>
          </a:xfrm>
        </p:spPr>
        <p:txBody>
          <a:bodyPr/>
          <a:lstStyle>
            <a:lvl1pPr algn="ctr">
              <a:defRPr/>
            </a:lvl1pPr>
            <a:extLst/>
          </a:lstStyle>
          <a:p>
            <a:r>
              <a:rPr lang="en-US"/>
              <a:t>2017-2018</a:t>
            </a:r>
            <a:endParaRPr lang="ar-SY" dirty="0"/>
          </a:p>
        </p:txBody>
      </p:sp>
      <p:sp>
        <p:nvSpPr>
          <p:cNvPr id="3" name="عنصر نائب للتذييل 2"/>
          <p:cNvSpPr>
            <a:spLocks noGrp="1"/>
          </p:cNvSpPr>
          <p:nvPr>
            <p:ph type="ftr" sz="quarter" idx="11"/>
          </p:nvPr>
        </p:nvSpPr>
        <p:spPr>
          <a:xfrm>
            <a:off x="6858000" y="6492875"/>
            <a:ext cx="2286000" cy="365125"/>
          </a:xfrm>
        </p:spPr>
        <p:txBody>
          <a:bodyPr/>
          <a:lstStyle/>
          <a:p>
            <a:r>
              <a:rPr lang="ar-SY" dirty="0"/>
              <a:t>د. عماد الروح - منظمات الجهد المستمر</a:t>
            </a:r>
          </a:p>
        </p:txBody>
      </p:sp>
      <p:sp>
        <p:nvSpPr>
          <p:cNvPr id="4" name="عنصر نائب لرقم الشريحة 3"/>
          <p:cNvSpPr>
            <a:spLocks noGrp="1"/>
          </p:cNvSpPr>
          <p:nvPr>
            <p:ph type="sldNum" sz="quarter" idx="12"/>
          </p:nvPr>
        </p:nvSpPr>
        <p:spPr>
          <a:xfrm>
            <a:off x="0" y="6492875"/>
            <a:ext cx="457200" cy="365125"/>
          </a:xfrm>
        </p:spPr>
        <p:txBody>
          <a:bodyPr/>
          <a:lstStyle/>
          <a:p>
            <a:fld id="{2C0DA8FC-BB9E-42E2-A4DE-D94B488C17FE}" type="slidenum">
              <a:rPr lang="ar-SY" smtClean="0"/>
              <a:pPr/>
              <a:t>‹#›</a:t>
            </a:fld>
            <a:endParaRPr lang="ar-SY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محتوى ذو تسمية توضيحي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>
          <a:xfrm>
            <a:off x="5538784" y="533400"/>
            <a:ext cx="2971800" cy="914400"/>
          </a:xfrm>
        </p:spPr>
        <p:txBody>
          <a:bodyPr anchor="b"/>
          <a:lstStyle>
            <a:lvl1pPr algn="l">
              <a:buNone/>
              <a:defRPr sz="2200" b="1">
                <a:solidFill>
                  <a:schemeClr val="accent1"/>
                </a:solidFill>
              </a:defRPr>
            </a:lvl1pPr>
            <a:extLst/>
          </a:lstStyle>
          <a:p>
            <a:r>
              <a:rPr kumimoji="0" lang="ar-SA"/>
              <a:t>انقر لتحرير نمط العنوان الرئيسي</a:t>
            </a:r>
            <a:endParaRPr kumimoji="0" lang="en-US"/>
          </a:p>
        </p:txBody>
      </p:sp>
      <p:sp>
        <p:nvSpPr>
          <p:cNvPr id="3" name="عنصر نائب للنص 2"/>
          <p:cNvSpPr>
            <a:spLocks noGrp="1"/>
          </p:cNvSpPr>
          <p:nvPr>
            <p:ph type="body" idx="2"/>
          </p:nvPr>
        </p:nvSpPr>
        <p:spPr>
          <a:xfrm>
            <a:off x="5538847" y="1447802"/>
            <a:ext cx="2971800" cy="4206112"/>
          </a:xfrm>
        </p:spPr>
        <p:txBody>
          <a:bodyPr lIns="91440"/>
          <a:lstStyle>
            <a:lvl1pPr marL="18288" marR="18288" indent="0"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>
              <a:buNone/>
              <a:defRPr sz="1200">
                <a:solidFill>
                  <a:schemeClr val="tx1"/>
                </a:solidFill>
              </a:defRPr>
            </a:lvl2pPr>
            <a:lvl3pPr>
              <a:buNone/>
              <a:defRPr sz="1000">
                <a:solidFill>
                  <a:schemeClr val="tx1"/>
                </a:solidFill>
              </a:defRPr>
            </a:lvl3pPr>
            <a:lvl4pPr>
              <a:buNone/>
              <a:defRPr sz="900">
                <a:solidFill>
                  <a:schemeClr val="tx1"/>
                </a:solidFill>
              </a:defRPr>
            </a:lvl4pPr>
            <a:lvl5pPr>
              <a:buNone/>
              <a:defRPr sz="900">
                <a:solidFill>
                  <a:schemeClr val="tx1"/>
                </a:solidFill>
              </a:defRPr>
            </a:lvl5pPr>
            <a:extLst/>
          </a:lstStyle>
          <a:p>
            <a:pPr lvl="0" eaLnBrk="1" latinLnBrk="0" hangingPunct="1"/>
            <a:r>
              <a:rPr lang="ar-SA"/>
              <a:t>انقر لتحرير أنماط النص الرئيسي</a:t>
            </a:r>
          </a:p>
          <a:p>
            <a:pPr lvl="1" eaLnBrk="1" latinLnBrk="0" hangingPunct="1"/>
            <a:r>
              <a:rPr lang="ar-SA"/>
              <a:t>المستوى الثاني</a:t>
            </a:r>
          </a:p>
          <a:p>
            <a:pPr lvl="2" eaLnBrk="1" latinLnBrk="0" hangingPunct="1"/>
            <a:r>
              <a:rPr lang="ar-SA"/>
              <a:t>المستوى الثالث</a:t>
            </a:r>
          </a:p>
          <a:p>
            <a:pPr lvl="3" eaLnBrk="1" latinLnBrk="0" hangingPunct="1"/>
            <a:r>
              <a:rPr lang="ar-SA"/>
              <a:t>المستوى الرابع</a:t>
            </a:r>
          </a:p>
          <a:p>
            <a:pPr lvl="4" eaLnBrk="1" latinLnBrk="0" hangingPunct="1"/>
            <a:r>
              <a:rPr lang="ar-SA"/>
              <a:t>المستوى الخامس</a:t>
            </a:r>
            <a:endParaRPr kumimoji="0" lang="en-US"/>
          </a:p>
        </p:txBody>
      </p:sp>
      <p:sp>
        <p:nvSpPr>
          <p:cNvPr id="4" name="عنصر نائب للمحتوى 3"/>
          <p:cNvSpPr>
            <a:spLocks noGrp="1"/>
          </p:cNvSpPr>
          <p:nvPr>
            <p:ph sz="half" idx="1"/>
          </p:nvPr>
        </p:nvSpPr>
        <p:spPr>
          <a:xfrm>
            <a:off x="761372" y="930144"/>
            <a:ext cx="4626159" cy="4724402"/>
          </a:xfrm>
        </p:spPr>
        <p:txBody>
          <a:bodyPr/>
          <a:lstStyle>
            <a:lvl1pPr>
              <a:defRPr sz="2800">
                <a:solidFill>
                  <a:schemeClr val="tx1"/>
                </a:solidFill>
              </a:defRPr>
            </a:lvl1pPr>
            <a:lvl2pPr>
              <a:defRPr sz="2600">
                <a:solidFill>
                  <a:schemeClr val="tx1"/>
                </a:solidFill>
              </a:defRPr>
            </a:lvl2pPr>
            <a:lvl3pPr>
              <a:defRPr sz="2400">
                <a:solidFill>
                  <a:schemeClr val="tx1"/>
                </a:solidFill>
              </a:defRPr>
            </a:lvl3pPr>
            <a:lvl4pPr>
              <a:defRPr sz="2000">
                <a:solidFill>
                  <a:schemeClr val="tx1"/>
                </a:solidFill>
              </a:defRPr>
            </a:lvl4pPr>
            <a:lvl5pPr>
              <a:defRPr sz="2000">
                <a:solidFill>
                  <a:schemeClr val="tx1"/>
                </a:solidFill>
              </a:defRPr>
            </a:lvl5pPr>
            <a:lvl6pPr>
              <a:buNone/>
              <a:defRPr/>
            </a:lvl6pPr>
            <a:extLst/>
          </a:lstStyle>
          <a:p>
            <a:pPr lvl="0" eaLnBrk="1" latinLnBrk="0" hangingPunct="1"/>
            <a:r>
              <a:rPr lang="ar-SA"/>
              <a:t>انقر لتحرير أنماط النص الرئيسي</a:t>
            </a:r>
          </a:p>
          <a:p>
            <a:pPr lvl="1" eaLnBrk="1" latinLnBrk="0" hangingPunct="1"/>
            <a:r>
              <a:rPr lang="ar-SA"/>
              <a:t>المستوى الثاني</a:t>
            </a:r>
          </a:p>
          <a:p>
            <a:pPr lvl="2" eaLnBrk="1" latinLnBrk="0" hangingPunct="1"/>
            <a:r>
              <a:rPr lang="ar-SA"/>
              <a:t>المستوى الثالث</a:t>
            </a:r>
          </a:p>
          <a:p>
            <a:pPr lvl="3" eaLnBrk="1" latinLnBrk="0" hangingPunct="1"/>
            <a:r>
              <a:rPr lang="ar-SA"/>
              <a:t>المستوى الرابع</a:t>
            </a:r>
          </a:p>
          <a:p>
            <a:pPr lvl="4" eaLnBrk="1" latinLnBrk="0" hangingPunct="1"/>
            <a:r>
              <a:rPr lang="ar-SA"/>
              <a:t>المستوى الخامس</a:t>
            </a:r>
            <a:endParaRPr kumimoji="0" lang="en-US"/>
          </a:p>
        </p:txBody>
      </p:sp>
      <p:sp>
        <p:nvSpPr>
          <p:cNvPr id="5" name="عنصر نائب للتاريخ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2017-2018</a:t>
            </a:r>
            <a:endParaRPr lang="ar-SY"/>
          </a:p>
        </p:txBody>
      </p:sp>
      <p:sp>
        <p:nvSpPr>
          <p:cNvPr id="6" name="عنصر نائب للتذييل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/>
              <a:t>د. عماد الروح - منظمات الجهد المستمر</a:t>
            </a:r>
          </a:p>
        </p:txBody>
      </p:sp>
      <p:sp>
        <p:nvSpPr>
          <p:cNvPr id="7" name="عنصر نائب لرقم الشريحة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‹#›</a:t>
            </a:fld>
            <a:endParaRPr lang="ar-SY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صورة ذو تسمية توضيحي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مستطيل مستدير الزوايا 14"/>
          <p:cNvSpPr/>
          <p:nvPr/>
        </p:nvSpPr>
        <p:spPr>
          <a:xfrm>
            <a:off x="304800" y="329184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مستطيل ذو زاوية واحدة مستديرة 10"/>
          <p:cNvSpPr/>
          <p:nvPr/>
        </p:nvSpPr>
        <p:spPr>
          <a:xfrm>
            <a:off x="6400800" y="434162"/>
            <a:ext cx="2324605" cy="4343400"/>
          </a:xfrm>
          <a:prstGeom prst="round1Rect">
            <a:avLst>
              <a:gd name="adj" fmla="val 2748"/>
            </a:avLst>
          </a:prstGeom>
          <a:solidFill>
            <a:srgbClr val="1C1C1C"/>
          </a:soli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عنوان 1"/>
          <p:cNvSpPr>
            <a:spLocks noGrp="1"/>
          </p:cNvSpPr>
          <p:nvPr>
            <p:ph type="title"/>
          </p:nvPr>
        </p:nvSpPr>
        <p:spPr>
          <a:xfrm>
            <a:off x="457200" y="5012056"/>
            <a:ext cx="8229600" cy="1051560"/>
          </a:xfrm>
        </p:spPr>
        <p:txBody>
          <a:bodyPr anchor="t"/>
          <a:lstStyle>
            <a:lvl1pPr algn="l">
              <a:buNone/>
              <a:defRPr sz="3600" b="0">
                <a:solidFill>
                  <a:schemeClr val="bg2">
                    <a:shade val="25000"/>
                  </a:schemeClr>
                </a:solidFill>
                <a:effectLst/>
              </a:defRPr>
            </a:lvl1pPr>
            <a:extLst/>
          </a:lstStyle>
          <a:p>
            <a:r>
              <a:rPr kumimoji="0" lang="ar-SA"/>
              <a:t>انقر لتحرير نمط العنوان الرئيسي</a:t>
            </a:r>
            <a:endParaRPr kumimoji="0" lang="en-US"/>
          </a:p>
        </p:txBody>
      </p:sp>
      <p:sp>
        <p:nvSpPr>
          <p:cNvPr id="4" name="عنصر نائب للنص 3"/>
          <p:cNvSpPr>
            <a:spLocks noGrp="1"/>
          </p:cNvSpPr>
          <p:nvPr>
            <p:ph type="body" sz="half" idx="2"/>
          </p:nvPr>
        </p:nvSpPr>
        <p:spPr bwMode="grayWhite">
          <a:xfrm>
            <a:off x="6462712" y="533400"/>
            <a:ext cx="2240280" cy="4211480"/>
          </a:xfrm>
        </p:spPr>
        <p:txBody>
          <a:bodyPr lIns="91440"/>
          <a:lstStyle>
            <a:lvl1pPr marL="45720" indent="0" algn="l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>
              <a:defRPr sz="1200">
                <a:solidFill>
                  <a:srgbClr val="FFFFFF"/>
                </a:solidFill>
              </a:defRPr>
            </a:lvl2pPr>
            <a:lvl3pPr>
              <a:defRPr sz="1000">
                <a:solidFill>
                  <a:srgbClr val="FFFFFF"/>
                </a:solidFill>
              </a:defRPr>
            </a:lvl3pPr>
            <a:lvl4pPr>
              <a:defRPr sz="900">
                <a:solidFill>
                  <a:srgbClr val="FFFFFF"/>
                </a:solidFill>
              </a:defRPr>
            </a:lvl4pPr>
            <a:lvl5pPr>
              <a:defRPr sz="900">
                <a:solidFill>
                  <a:srgbClr val="FFFFFF"/>
                </a:solidFill>
              </a:defRPr>
            </a:lvl5pPr>
            <a:extLst/>
          </a:lstStyle>
          <a:p>
            <a:pPr lvl="0" eaLnBrk="1" latinLnBrk="0" hangingPunct="1"/>
            <a:r>
              <a:rPr lang="ar-SA"/>
              <a:t>انقر لتحرير أنماط النص الرئيسي</a:t>
            </a:r>
          </a:p>
          <a:p>
            <a:pPr lvl="1" eaLnBrk="1" latinLnBrk="0" hangingPunct="1"/>
            <a:r>
              <a:rPr lang="ar-SA"/>
              <a:t>المستوى الثاني</a:t>
            </a:r>
          </a:p>
          <a:p>
            <a:pPr lvl="2" eaLnBrk="1" latinLnBrk="0" hangingPunct="1"/>
            <a:r>
              <a:rPr lang="ar-SA"/>
              <a:t>المستوى الثالث</a:t>
            </a:r>
          </a:p>
          <a:p>
            <a:pPr lvl="3" eaLnBrk="1" latinLnBrk="0" hangingPunct="1"/>
            <a:r>
              <a:rPr lang="ar-SA"/>
              <a:t>المستوى الرابع</a:t>
            </a:r>
          </a:p>
          <a:p>
            <a:pPr lvl="4" eaLnBrk="1" latinLnBrk="0" hangingPunct="1"/>
            <a:r>
              <a:rPr lang="ar-SA"/>
              <a:t>المستوى الخامس</a:t>
            </a:r>
            <a:endParaRPr kumimoji="0" lang="en-US"/>
          </a:p>
        </p:txBody>
      </p:sp>
      <p:sp>
        <p:nvSpPr>
          <p:cNvPr id="5" name="عنصر نائب للتاريخ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2017-2018</a:t>
            </a:r>
            <a:endParaRPr lang="ar-SY"/>
          </a:p>
        </p:txBody>
      </p:sp>
      <p:sp>
        <p:nvSpPr>
          <p:cNvPr id="6" name="عنصر نائب للتذييل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/>
              <a:t>د. عماد الروح - منظمات الجهد المستمر</a:t>
            </a:r>
          </a:p>
        </p:txBody>
      </p:sp>
      <p:sp>
        <p:nvSpPr>
          <p:cNvPr id="7" name="عنصر نائب لرقم الشريحة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‹#›</a:t>
            </a:fld>
            <a:endParaRPr lang="ar-SY"/>
          </a:p>
        </p:txBody>
      </p:sp>
      <p:sp>
        <p:nvSpPr>
          <p:cNvPr id="3" name="عنصر نائب للصورة 2"/>
          <p:cNvSpPr>
            <a:spLocks noGrp="1"/>
          </p:cNvSpPr>
          <p:nvPr>
            <p:ph type="pic" idx="1"/>
          </p:nvPr>
        </p:nvSpPr>
        <p:spPr>
          <a:xfrm>
            <a:off x="421480" y="435768"/>
            <a:ext cx="5925312" cy="4343400"/>
          </a:xfrm>
          <a:prstGeom prst="snipRoundRect">
            <a:avLst>
              <a:gd name="adj1" fmla="val 1040"/>
              <a:gd name="adj2" fmla="val 0"/>
            </a:avLst>
          </a:prstGeom>
          <a:solidFill>
            <a:schemeClr val="bg2">
              <a:shade val="1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ar-SA"/>
              <a:t>انقر فوق الرمز لإضافة صورة</a:t>
            </a:r>
            <a:endParaRPr kumimoji="0"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مستطيل مستدير الزوايا 6"/>
          <p:cNvSpPr/>
          <p:nvPr/>
        </p:nvSpPr>
        <p:spPr>
          <a:xfrm>
            <a:off x="304800" y="329184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مستطيل مستدير الزوايا 8"/>
          <p:cNvSpPr/>
          <p:nvPr/>
        </p:nvSpPr>
        <p:spPr>
          <a:xfrm>
            <a:off x="418596" y="434162"/>
            <a:ext cx="8306809" cy="5486400"/>
          </a:xfrm>
          <a:prstGeom prst="roundRect">
            <a:avLst>
              <a:gd name="adj" fmla="val 2127"/>
            </a:avLst>
          </a:prstGeom>
          <a:gradFill rotWithShape="1">
            <a:gsLst>
              <a:gs pos="0">
                <a:schemeClr val="bg1">
                  <a:tint val="75000"/>
                  <a:satMod val="150000"/>
                </a:schemeClr>
              </a:gs>
              <a:gs pos="55000">
                <a:schemeClr val="bg1">
                  <a:shade val="75000"/>
                  <a:satMod val="100000"/>
                </a:schemeClr>
              </a:gs>
              <a:gs pos="100000">
                <a:schemeClr val="bg1">
                  <a:shade val="35000"/>
                  <a:satMod val="100000"/>
                </a:schemeClr>
              </a:gs>
            </a:gsLst>
            <a:path path="circle">
              <a:fillToRect l="50000" t="175000" r="50000" b="-75000"/>
            </a:path>
          </a:gra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عنصر نائب للعنوان 12"/>
          <p:cNvSpPr>
            <a:spLocks noGrp="1"/>
          </p:cNvSpPr>
          <p:nvPr>
            <p:ph type="title"/>
          </p:nvPr>
        </p:nvSpPr>
        <p:spPr>
          <a:xfrm>
            <a:off x="502920" y="4985590"/>
            <a:ext cx="8183880" cy="1051560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ar-SA"/>
              <a:t>انقر لتحرير نمط العنوان الرئيسي</a:t>
            </a:r>
            <a:endParaRPr kumimoji="0" lang="en-US"/>
          </a:p>
        </p:txBody>
      </p:sp>
      <p:sp>
        <p:nvSpPr>
          <p:cNvPr id="4" name="عنصر نائب للنص 3"/>
          <p:cNvSpPr>
            <a:spLocks noGrp="1"/>
          </p:cNvSpPr>
          <p:nvPr>
            <p:ph type="body" idx="1"/>
          </p:nvPr>
        </p:nvSpPr>
        <p:spPr>
          <a:xfrm>
            <a:off x="502920" y="530352"/>
            <a:ext cx="8183880" cy="4187952"/>
          </a:xfrm>
          <a:prstGeom prst="rect">
            <a:avLst/>
          </a:prstGeom>
        </p:spPr>
        <p:txBody>
          <a:bodyPr vert="horz" lIns="182880" tIns="91440">
            <a:normAutofit/>
          </a:bodyPr>
          <a:lstStyle/>
          <a:p>
            <a:pPr lvl="0" eaLnBrk="1" latinLnBrk="0" hangingPunct="1"/>
            <a:r>
              <a:rPr kumimoji="0" lang="ar-SA"/>
              <a:t>انقر لتحرير أنماط النص الرئيسي</a:t>
            </a:r>
          </a:p>
          <a:p>
            <a:pPr lvl="1" eaLnBrk="1" latinLnBrk="0" hangingPunct="1"/>
            <a:r>
              <a:rPr kumimoji="0" lang="ar-SA"/>
              <a:t>المستوى الثاني</a:t>
            </a:r>
          </a:p>
          <a:p>
            <a:pPr lvl="2" eaLnBrk="1" latinLnBrk="0" hangingPunct="1"/>
            <a:r>
              <a:rPr kumimoji="0" lang="ar-SA"/>
              <a:t>المستوى الثالث</a:t>
            </a:r>
          </a:p>
          <a:p>
            <a:pPr lvl="3" eaLnBrk="1" latinLnBrk="0" hangingPunct="1"/>
            <a:r>
              <a:rPr kumimoji="0" lang="ar-SA"/>
              <a:t>المستوى الرابع</a:t>
            </a:r>
          </a:p>
          <a:p>
            <a:pPr lvl="4" eaLnBrk="1" latinLnBrk="0" hangingPunct="1"/>
            <a:r>
              <a:rPr kumimoji="0" lang="ar-SA"/>
              <a:t>المستوى الخامس</a:t>
            </a:r>
            <a:endParaRPr kumimoji="0" lang="en-US"/>
          </a:p>
        </p:txBody>
      </p:sp>
      <p:sp>
        <p:nvSpPr>
          <p:cNvPr id="25" name="عنصر نائب للتاريخ 24"/>
          <p:cNvSpPr>
            <a:spLocks noGrp="1"/>
          </p:cNvSpPr>
          <p:nvPr>
            <p:ph type="dt" sz="half" idx="2"/>
          </p:nvPr>
        </p:nvSpPr>
        <p:spPr>
          <a:xfrm>
            <a:off x="3776328" y="6111875"/>
            <a:ext cx="228600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bg2">
                    <a:shade val="50000"/>
                  </a:schemeClr>
                </a:solidFill>
              </a:defRPr>
            </a:lvl1pPr>
            <a:extLst/>
          </a:lstStyle>
          <a:p>
            <a:r>
              <a:rPr lang="en-US"/>
              <a:t>2017-2018</a:t>
            </a:r>
            <a:endParaRPr lang="ar-SY"/>
          </a:p>
        </p:txBody>
      </p:sp>
      <p:sp>
        <p:nvSpPr>
          <p:cNvPr id="18" name="عنصر نائب للتذييل 17"/>
          <p:cNvSpPr>
            <a:spLocks noGrp="1"/>
          </p:cNvSpPr>
          <p:nvPr>
            <p:ph type="ftr" sz="quarter" idx="3"/>
          </p:nvPr>
        </p:nvSpPr>
        <p:spPr>
          <a:xfrm>
            <a:off x="6062328" y="6111875"/>
            <a:ext cx="2286000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bg2">
                    <a:shade val="50000"/>
                  </a:schemeClr>
                </a:solidFill>
              </a:defRPr>
            </a:lvl1pPr>
            <a:extLst/>
          </a:lstStyle>
          <a:p>
            <a:r>
              <a:rPr lang="ar-SY"/>
              <a:t>د. عماد الروح - منظمات الجهد المستمر</a:t>
            </a:r>
          </a:p>
        </p:txBody>
      </p:sp>
      <p:sp>
        <p:nvSpPr>
          <p:cNvPr id="5" name="عنصر نائب لرقم الشريحة 4"/>
          <p:cNvSpPr>
            <a:spLocks noGrp="1"/>
          </p:cNvSpPr>
          <p:nvPr>
            <p:ph type="sldNum" sz="quarter" idx="4"/>
          </p:nvPr>
        </p:nvSpPr>
        <p:spPr>
          <a:xfrm>
            <a:off x="8348328" y="6111875"/>
            <a:ext cx="45720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bg2">
                    <a:shade val="50000"/>
                  </a:schemeClr>
                </a:solidFill>
              </a:defRPr>
            </a:lvl1pPr>
            <a:extLst/>
          </a:lstStyle>
          <a:p>
            <a:fld id="{2C0DA8FC-BB9E-42E2-A4DE-D94B488C17FE}" type="slidenum">
              <a:rPr lang="ar-SY" smtClean="0"/>
              <a:pPr/>
              <a:t>‹#›</a:t>
            </a:fld>
            <a:endParaRPr lang="ar-SY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l" rtl="1" eaLnBrk="1" latinLnBrk="0" hangingPunct="1">
        <a:spcBef>
          <a:spcPct val="0"/>
        </a:spcBef>
        <a:buNone/>
        <a:defRPr kumimoji="0" sz="3600" b="1" kern="1200">
          <a:solidFill>
            <a:schemeClr val="accent1">
              <a:tint val="88000"/>
              <a:satMod val="150000"/>
            </a:schemeClr>
          </a:solidFill>
          <a:effectLst>
            <a:outerShdw blurRad="53975" dist="22860" dir="5400000" algn="tl" rotWithShape="0">
              <a:srgbClr val="000000">
                <a:alpha val="5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265176" indent="-265176" algn="r" rtl="1" eaLnBrk="1" latinLnBrk="0" hangingPunct="1">
        <a:spcBef>
          <a:spcPts val="250"/>
        </a:spcBef>
        <a:buClr>
          <a:schemeClr val="accent1"/>
        </a:buClr>
        <a:buSzPct val="80000"/>
        <a:buFont typeface="Wingdings 2"/>
        <a:buChar char=""/>
        <a:defRPr kumimoji="0" sz="28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548640" indent="-201168" algn="r" rtl="1" eaLnBrk="1" latinLnBrk="0" hangingPunct="1">
        <a:spcBef>
          <a:spcPts val="250"/>
        </a:spcBef>
        <a:buClr>
          <a:schemeClr val="accent1"/>
        </a:buClr>
        <a:buSzPct val="100000"/>
        <a:buFont typeface="Verdana"/>
        <a:buChar char="◦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786384" indent="-182880" algn="r" rtl="1" eaLnBrk="1" latinLnBrk="0" hangingPunct="1">
        <a:spcBef>
          <a:spcPts val="250"/>
        </a:spcBef>
        <a:buClr>
          <a:schemeClr val="accent2">
            <a:tint val="85000"/>
            <a:satMod val="285000"/>
          </a:schemeClr>
        </a:buClr>
        <a:buSzPct val="100000"/>
        <a:buFont typeface="Wingdings 2"/>
        <a:buChar char=""/>
        <a:defRPr kumimoji="0"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024128" indent="-182880" algn="r" rtl="1" eaLnBrk="1" latinLnBrk="0" hangingPunct="1">
        <a:spcBef>
          <a:spcPts val="230"/>
        </a:spcBef>
        <a:buClr>
          <a:schemeClr val="accent2">
            <a:tint val="85000"/>
            <a:satMod val="285000"/>
          </a:schemeClr>
        </a:buClr>
        <a:buSzPct val="112000"/>
        <a:buFont typeface="Verdana"/>
        <a:buChar char="◦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r" rtl="1" eaLnBrk="1" latinLnBrk="0" hangingPunct="1">
        <a:spcBef>
          <a:spcPts val="250"/>
        </a:spcBef>
        <a:buClr>
          <a:schemeClr val="accent3">
            <a:tint val="85000"/>
            <a:satMod val="275000"/>
          </a:schemeClr>
        </a:buClr>
        <a:buSzPct val="100000"/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490472" indent="-182880" algn="r" rtl="1" eaLnBrk="1" latinLnBrk="0" hangingPunct="1">
        <a:spcBef>
          <a:spcPts val="250"/>
        </a:spcBef>
        <a:buClr>
          <a:schemeClr val="accent3">
            <a:tint val="85000"/>
            <a:satMod val="275000"/>
          </a:schemeClr>
        </a:buClr>
        <a:buSzPct val="100000"/>
        <a:buFont typeface="Verdana"/>
        <a:buChar char="◦"/>
        <a:defRPr kumimoji="0" sz="17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700784" indent="-182880" algn="r" rtl="1" eaLnBrk="1" latinLnBrk="0" hangingPunct="1">
        <a:spcBef>
          <a:spcPts val="255"/>
        </a:spcBef>
        <a:buClr>
          <a:schemeClr val="accent3">
            <a:tint val="85000"/>
            <a:satMod val="275000"/>
          </a:schemeClr>
        </a:buClr>
        <a:buSzPct val="100000"/>
        <a:buFont typeface="Wingdings 2"/>
        <a:buChar char="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82880" algn="r" rtl="1" eaLnBrk="1" latinLnBrk="0" hangingPunct="1">
        <a:spcBef>
          <a:spcPts val="257"/>
        </a:spcBef>
        <a:buClr>
          <a:schemeClr val="accent3">
            <a:tint val="85000"/>
            <a:satMod val="275000"/>
          </a:schemeClr>
        </a:buClr>
        <a:buSzPct val="100000"/>
        <a:buFont typeface="Verdana"/>
        <a:buChar char="◦"/>
        <a:defRPr kumimoji="0" sz="15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148840" indent="-182880" algn="r" rtl="1" eaLnBrk="1" latinLnBrk="0" hangingPunct="1">
        <a:spcBef>
          <a:spcPts val="255"/>
        </a:spcBef>
        <a:buClr>
          <a:schemeClr val="accent3">
            <a:tint val="85000"/>
            <a:satMod val="275000"/>
          </a:schemeClr>
        </a:buClr>
        <a:buSzPct val="100000"/>
        <a:buFont typeface="Wingdings 2"/>
        <a:buChar char="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2.bin"/><Relationship Id="rId13" Type="http://schemas.openxmlformats.org/officeDocument/2006/relationships/image" Target="../media/image26.wmf"/><Relationship Id="rId3" Type="http://schemas.openxmlformats.org/officeDocument/2006/relationships/image" Target="../media/image21.jpeg"/><Relationship Id="rId7" Type="http://schemas.openxmlformats.org/officeDocument/2006/relationships/image" Target="../media/image27.jpeg"/><Relationship Id="rId12" Type="http://schemas.openxmlformats.org/officeDocument/2006/relationships/oleObject" Target="../embeddings/oleObject14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23.wmf"/><Relationship Id="rId11" Type="http://schemas.openxmlformats.org/officeDocument/2006/relationships/image" Target="../media/image25.wmf"/><Relationship Id="rId5" Type="http://schemas.openxmlformats.org/officeDocument/2006/relationships/oleObject" Target="../embeddings/oleObject11.bin"/><Relationship Id="rId10" Type="http://schemas.openxmlformats.org/officeDocument/2006/relationships/oleObject" Target="../embeddings/oleObject13.bin"/><Relationship Id="rId4" Type="http://schemas.openxmlformats.org/officeDocument/2006/relationships/image" Target="../media/image22.jpeg"/><Relationship Id="rId9" Type="http://schemas.openxmlformats.org/officeDocument/2006/relationships/image" Target="../media/image24.w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7.bin"/><Relationship Id="rId3" Type="http://schemas.openxmlformats.org/officeDocument/2006/relationships/oleObject" Target="../embeddings/oleObject15.bin"/><Relationship Id="rId7" Type="http://schemas.openxmlformats.org/officeDocument/2006/relationships/image" Target="../media/image22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29.wmf"/><Relationship Id="rId5" Type="http://schemas.openxmlformats.org/officeDocument/2006/relationships/oleObject" Target="../embeddings/oleObject16.bin"/><Relationship Id="rId4" Type="http://schemas.openxmlformats.org/officeDocument/2006/relationships/image" Target="../media/image28.wmf"/><Relationship Id="rId9" Type="http://schemas.openxmlformats.org/officeDocument/2006/relationships/image" Target="../media/image30.w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oleObject" Target="../embeddings/oleObject22.bin"/><Relationship Id="rId3" Type="http://schemas.openxmlformats.org/officeDocument/2006/relationships/oleObject" Target="../embeddings/oleObject18.bin"/><Relationship Id="rId7" Type="http://schemas.openxmlformats.org/officeDocument/2006/relationships/image" Target="../media/image41.png"/><Relationship Id="rId12" Type="http://schemas.openxmlformats.org/officeDocument/2006/relationships/image" Target="../media/image38.wmf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40.wmf"/><Relationship Id="rId1" Type="http://schemas.openxmlformats.org/officeDocument/2006/relationships/vmlDrawing" Target="../drawings/vmlDrawing6.vml"/><Relationship Id="rId6" Type="http://schemas.openxmlformats.org/officeDocument/2006/relationships/image" Target="../media/image36.wmf"/><Relationship Id="rId11" Type="http://schemas.openxmlformats.org/officeDocument/2006/relationships/oleObject" Target="../embeddings/oleObject21.bin"/><Relationship Id="rId5" Type="http://schemas.openxmlformats.org/officeDocument/2006/relationships/oleObject" Target="../embeddings/oleObject19.bin"/><Relationship Id="rId15" Type="http://schemas.openxmlformats.org/officeDocument/2006/relationships/oleObject" Target="../embeddings/oleObject23.bin"/><Relationship Id="rId10" Type="http://schemas.openxmlformats.org/officeDocument/2006/relationships/image" Target="../media/image37.wmf"/><Relationship Id="rId4" Type="http://schemas.openxmlformats.org/officeDocument/2006/relationships/image" Target="../media/image35.wmf"/><Relationship Id="rId9" Type="http://schemas.openxmlformats.org/officeDocument/2006/relationships/oleObject" Target="../embeddings/oleObject20.bin"/><Relationship Id="rId14" Type="http://schemas.openxmlformats.org/officeDocument/2006/relationships/image" Target="../media/image39.wm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wmf"/><Relationship Id="rId3" Type="http://schemas.openxmlformats.org/officeDocument/2006/relationships/oleObject" Target="../embeddings/oleObject24.bin"/><Relationship Id="rId7" Type="http://schemas.openxmlformats.org/officeDocument/2006/relationships/oleObject" Target="../embeddings/oleObject26.bin"/><Relationship Id="rId12" Type="http://schemas.openxmlformats.org/officeDocument/2006/relationships/image" Target="../media/image46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44.wmf"/><Relationship Id="rId11" Type="http://schemas.openxmlformats.org/officeDocument/2006/relationships/oleObject" Target="../embeddings/oleObject27.bin"/><Relationship Id="rId5" Type="http://schemas.openxmlformats.org/officeDocument/2006/relationships/oleObject" Target="../embeddings/oleObject25.bin"/><Relationship Id="rId10" Type="http://schemas.openxmlformats.org/officeDocument/2006/relationships/image" Target="../media/image42.png"/><Relationship Id="rId4" Type="http://schemas.openxmlformats.org/officeDocument/2006/relationships/image" Target="../media/image43.wmf"/><Relationship Id="rId9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wmf"/><Relationship Id="rId13" Type="http://schemas.openxmlformats.org/officeDocument/2006/relationships/oleObject" Target="../embeddings/oleObject33.bin"/><Relationship Id="rId18" Type="http://schemas.openxmlformats.org/officeDocument/2006/relationships/image" Target="../media/image54.wmf"/><Relationship Id="rId3" Type="http://schemas.openxmlformats.org/officeDocument/2006/relationships/oleObject" Target="../embeddings/oleObject28.bin"/><Relationship Id="rId21" Type="http://schemas.openxmlformats.org/officeDocument/2006/relationships/oleObject" Target="../embeddings/oleObject37.bin"/><Relationship Id="rId7" Type="http://schemas.openxmlformats.org/officeDocument/2006/relationships/oleObject" Target="../embeddings/oleObject30.bin"/><Relationship Id="rId12" Type="http://schemas.openxmlformats.org/officeDocument/2006/relationships/image" Target="../media/image51.wmf"/><Relationship Id="rId17" Type="http://schemas.openxmlformats.org/officeDocument/2006/relationships/oleObject" Target="../embeddings/oleObject35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53.wmf"/><Relationship Id="rId20" Type="http://schemas.openxmlformats.org/officeDocument/2006/relationships/image" Target="../media/image55.wmf"/><Relationship Id="rId1" Type="http://schemas.openxmlformats.org/officeDocument/2006/relationships/vmlDrawing" Target="../drawings/vmlDrawing8.vml"/><Relationship Id="rId6" Type="http://schemas.openxmlformats.org/officeDocument/2006/relationships/image" Target="../media/image48.wmf"/><Relationship Id="rId11" Type="http://schemas.openxmlformats.org/officeDocument/2006/relationships/oleObject" Target="../embeddings/oleObject32.bin"/><Relationship Id="rId5" Type="http://schemas.openxmlformats.org/officeDocument/2006/relationships/oleObject" Target="../embeddings/oleObject29.bin"/><Relationship Id="rId15" Type="http://schemas.openxmlformats.org/officeDocument/2006/relationships/oleObject" Target="../embeddings/oleObject34.bin"/><Relationship Id="rId10" Type="http://schemas.openxmlformats.org/officeDocument/2006/relationships/image" Target="../media/image50.wmf"/><Relationship Id="rId19" Type="http://schemas.openxmlformats.org/officeDocument/2006/relationships/oleObject" Target="../embeddings/oleObject36.bin"/><Relationship Id="rId4" Type="http://schemas.openxmlformats.org/officeDocument/2006/relationships/image" Target="../media/image47.wmf"/><Relationship Id="rId9" Type="http://schemas.openxmlformats.org/officeDocument/2006/relationships/oleObject" Target="../embeddings/oleObject31.bin"/><Relationship Id="rId14" Type="http://schemas.openxmlformats.org/officeDocument/2006/relationships/image" Target="../media/image52.wmf"/><Relationship Id="rId22" Type="http://schemas.openxmlformats.org/officeDocument/2006/relationships/image" Target="../media/image56.wm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1.jpeg"/><Relationship Id="rId4" Type="http://schemas.openxmlformats.org/officeDocument/2006/relationships/image" Target="../media/image60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wmf"/><Relationship Id="rId3" Type="http://schemas.openxmlformats.org/officeDocument/2006/relationships/image" Target="../media/image68.jpeg"/><Relationship Id="rId7" Type="http://schemas.openxmlformats.org/officeDocument/2006/relationships/oleObject" Target="../embeddings/oleObject39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65.wmf"/><Relationship Id="rId11" Type="http://schemas.openxmlformats.org/officeDocument/2006/relationships/image" Target="../media/image67.wmf"/><Relationship Id="rId5" Type="http://schemas.openxmlformats.org/officeDocument/2006/relationships/oleObject" Target="../embeddings/oleObject38.bin"/><Relationship Id="rId10" Type="http://schemas.openxmlformats.org/officeDocument/2006/relationships/oleObject" Target="../embeddings/oleObject40.bin"/><Relationship Id="rId4" Type="http://schemas.openxmlformats.org/officeDocument/2006/relationships/image" Target="../media/image69.jpeg"/><Relationship Id="rId9" Type="http://schemas.openxmlformats.org/officeDocument/2006/relationships/image" Target="../media/image70.jpe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wmf"/><Relationship Id="rId3" Type="http://schemas.openxmlformats.org/officeDocument/2006/relationships/image" Target="../media/image69.jpeg"/><Relationship Id="rId7" Type="http://schemas.openxmlformats.org/officeDocument/2006/relationships/oleObject" Target="../embeddings/oleObject4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74.jpeg"/><Relationship Id="rId11" Type="http://schemas.openxmlformats.org/officeDocument/2006/relationships/image" Target="../media/image73.wmf"/><Relationship Id="rId5" Type="http://schemas.openxmlformats.org/officeDocument/2006/relationships/image" Target="../media/image71.wmf"/><Relationship Id="rId10" Type="http://schemas.openxmlformats.org/officeDocument/2006/relationships/oleObject" Target="../embeddings/oleObject43.bin"/><Relationship Id="rId4" Type="http://schemas.openxmlformats.org/officeDocument/2006/relationships/oleObject" Target="../embeddings/oleObject41.bin"/><Relationship Id="rId9" Type="http://schemas.openxmlformats.org/officeDocument/2006/relationships/image" Target="../media/image70.jpe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wmf"/><Relationship Id="rId13" Type="http://schemas.openxmlformats.org/officeDocument/2006/relationships/oleObject" Target="../embeddings/oleObject48.bin"/><Relationship Id="rId3" Type="http://schemas.openxmlformats.org/officeDocument/2006/relationships/image" Target="../media/image68.jpeg"/><Relationship Id="rId7" Type="http://schemas.openxmlformats.org/officeDocument/2006/relationships/oleObject" Target="../embeddings/oleObject45.bin"/><Relationship Id="rId12" Type="http://schemas.openxmlformats.org/officeDocument/2006/relationships/image" Target="../media/image78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75.wmf"/><Relationship Id="rId11" Type="http://schemas.openxmlformats.org/officeDocument/2006/relationships/oleObject" Target="../embeddings/oleObject47.bin"/><Relationship Id="rId5" Type="http://schemas.openxmlformats.org/officeDocument/2006/relationships/oleObject" Target="../embeddings/oleObject44.bin"/><Relationship Id="rId10" Type="http://schemas.openxmlformats.org/officeDocument/2006/relationships/image" Target="../media/image77.wmf"/><Relationship Id="rId4" Type="http://schemas.openxmlformats.org/officeDocument/2006/relationships/image" Target="../media/image80.jpeg"/><Relationship Id="rId9" Type="http://schemas.openxmlformats.org/officeDocument/2006/relationships/oleObject" Target="../embeddings/oleObject46.bin"/><Relationship Id="rId14" Type="http://schemas.openxmlformats.org/officeDocument/2006/relationships/image" Target="../media/image79.wmf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wmf"/><Relationship Id="rId3" Type="http://schemas.openxmlformats.org/officeDocument/2006/relationships/oleObject" Target="../embeddings/oleObject49.bin"/><Relationship Id="rId7" Type="http://schemas.openxmlformats.org/officeDocument/2006/relationships/oleObject" Target="../embeddings/oleObject51.bin"/><Relationship Id="rId12" Type="http://schemas.openxmlformats.org/officeDocument/2006/relationships/image" Target="../media/image84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82.wmf"/><Relationship Id="rId11" Type="http://schemas.openxmlformats.org/officeDocument/2006/relationships/oleObject" Target="../embeddings/oleObject52.bin"/><Relationship Id="rId5" Type="http://schemas.openxmlformats.org/officeDocument/2006/relationships/oleObject" Target="../embeddings/oleObject50.bin"/><Relationship Id="rId10" Type="http://schemas.openxmlformats.org/officeDocument/2006/relationships/image" Target="../media/image80.jpeg"/><Relationship Id="rId4" Type="http://schemas.openxmlformats.org/officeDocument/2006/relationships/image" Target="../media/image81.wmf"/><Relationship Id="rId9" Type="http://schemas.openxmlformats.org/officeDocument/2006/relationships/image" Target="../media/image68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eg"/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5.bin"/><Relationship Id="rId3" Type="http://schemas.openxmlformats.org/officeDocument/2006/relationships/image" Target="../media/image93.jpeg"/><Relationship Id="rId7" Type="http://schemas.openxmlformats.org/officeDocument/2006/relationships/image" Target="../media/image92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3.vml"/><Relationship Id="rId6" Type="http://schemas.openxmlformats.org/officeDocument/2006/relationships/oleObject" Target="../embeddings/oleObject54.bin"/><Relationship Id="rId5" Type="http://schemas.openxmlformats.org/officeDocument/2006/relationships/image" Target="../media/image91.wmf"/><Relationship Id="rId10" Type="http://schemas.openxmlformats.org/officeDocument/2006/relationships/image" Target="../media/image90.jpeg"/><Relationship Id="rId4" Type="http://schemas.openxmlformats.org/officeDocument/2006/relationships/oleObject" Target="../embeddings/oleObject53.bin"/><Relationship Id="rId9" Type="http://schemas.openxmlformats.org/officeDocument/2006/relationships/image" Target="../media/image14.wmf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wmf"/><Relationship Id="rId13" Type="http://schemas.openxmlformats.org/officeDocument/2006/relationships/oleObject" Target="../embeddings/oleObject60.bin"/><Relationship Id="rId18" Type="http://schemas.openxmlformats.org/officeDocument/2006/relationships/image" Target="../media/image100.wmf"/><Relationship Id="rId3" Type="http://schemas.openxmlformats.org/officeDocument/2006/relationships/image" Target="../media/image101.jpeg"/><Relationship Id="rId7" Type="http://schemas.openxmlformats.org/officeDocument/2006/relationships/oleObject" Target="../embeddings/oleObject57.bin"/><Relationship Id="rId12" Type="http://schemas.openxmlformats.org/officeDocument/2006/relationships/image" Target="../media/image97.wmf"/><Relationship Id="rId17" Type="http://schemas.openxmlformats.org/officeDocument/2006/relationships/oleObject" Target="../embeddings/oleObject62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99.wmf"/><Relationship Id="rId1" Type="http://schemas.openxmlformats.org/officeDocument/2006/relationships/vmlDrawing" Target="../drawings/vmlDrawing14.vml"/><Relationship Id="rId6" Type="http://schemas.openxmlformats.org/officeDocument/2006/relationships/image" Target="../media/image94.wmf"/><Relationship Id="rId11" Type="http://schemas.openxmlformats.org/officeDocument/2006/relationships/oleObject" Target="../embeddings/oleObject59.bin"/><Relationship Id="rId5" Type="http://schemas.openxmlformats.org/officeDocument/2006/relationships/oleObject" Target="../embeddings/oleObject56.bin"/><Relationship Id="rId15" Type="http://schemas.openxmlformats.org/officeDocument/2006/relationships/oleObject" Target="../embeddings/oleObject61.bin"/><Relationship Id="rId10" Type="http://schemas.openxmlformats.org/officeDocument/2006/relationships/image" Target="../media/image96.wmf"/><Relationship Id="rId4" Type="http://schemas.openxmlformats.org/officeDocument/2006/relationships/image" Target="../media/image90.jpeg"/><Relationship Id="rId9" Type="http://schemas.openxmlformats.org/officeDocument/2006/relationships/oleObject" Target="../embeddings/oleObject58.bin"/><Relationship Id="rId14" Type="http://schemas.openxmlformats.org/officeDocument/2006/relationships/image" Target="../media/image98.wmf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wmf"/><Relationship Id="rId13" Type="http://schemas.openxmlformats.org/officeDocument/2006/relationships/oleObject" Target="../embeddings/oleObject67.bin"/><Relationship Id="rId3" Type="http://schemas.openxmlformats.org/officeDocument/2006/relationships/image" Target="../media/image101.jpeg"/><Relationship Id="rId7" Type="http://schemas.openxmlformats.org/officeDocument/2006/relationships/oleObject" Target="../embeddings/oleObject64.bin"/><Relationship Id="rId12" Type="http://schemas.openxmlformats.org/officeDocument/2006/relationships/image" Target="../media/image97.wmf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03.wmf"/><Relationship Id="rId1" Type="http://schemas.openxmlformats.org/officeDocument/2006/relationships/vmlDrawing" Target="../drawings/vmlDrawing15.vml"/><Relationship Id="rId6" Type="http://schemas.openxmlformats.org/officeDocument/2006/relationships/image" Target="../media/image94.wmf"/><Relationship Id="rId11" Type="http://schemas.openxmlformats.org/officeDocument/2006/relationships/oleObject" Target="../embeddings/oleObject66.bin"/><Relationship Id="rId5" Type="http://schemas.openxmlformats.org/officeDocument/2006/relationships/oleObject" Target="../embeddings/oleObject63.bin"/><Relationship Id="rId15" Type="http://schemas.openxmlformats.org/officeDocument/2006/relationships/oleObject" Target="../embeddings/oleObject68.bin"/><Relationship Id="rId10" Type="http://schemas.openxmlformats.org/officeDocument/2006/relationships/image" Target="../media/image96.wmf"/><Relationship Id="rId4" Type="http://schemas.openxmlformats.org/officeDocument/2006/relationships/image" Target="../media/image90.jpeg"/><Relationship Id="rId9" Type="http://schemas.openxmlformats.org/officeDocument/2006/relationships/oleObject" Target="../embeddings/oleObject65.bin"/><Relationship Id="rId14" Type="http://schemas.openxmlformats.org/officeDocument/2006/relationships/image" Target="../media/image102.wmf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wmf"/><Relationship Id="rId13" Type="http://schemas.openxmlformats.org/officeDocument/2006/relationships/image" Target="../media/image98.wmf"/><Relationship Id="rId3" Type="http://schemas.openxmlformats.org/officeDocument/2006/relationships/image" Target="../media/image101.jpeg"/><Relationship Id="rId7" Type="http://schemas.openxmlformats.org/officeDocument/2006/relationships/oleObject" Target="../embeddings/oleObject70.bin"/><Relationship Id="rId12" Type="http://schemas.openxmlformats.org/officeDocument/2006/relationships/oleObject" Target="../embeddings/oleObject7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96.wmf"/><Relationship Id="rId11" Type="http://schemas.openxmlformats.org/officeDocument/2006/relationships/image" Target="../media/image105.wmf"/><Relationship Id="rId5" Type="http://schemas.openxmlformats.org/officeDocument/2006/relationships/oleObject" Target="../embeddings/oleObject69.bin"/><Relationship Id="rId15" Type="http://schemas.openxmlformats.org/officeDocument/2006/relationships/image" Target="../media/image99.wmf"/><Relationship Id="rId10" Type="http://schemas.openxmlformats.org/officeDocument/2006/relationships/oleObject" Target="../embeddings/oleObject72.bin"/><Relationship Id="rId4" Type="http://schemas.openxmlformats.org/officeDocument/2006/relationships/image" Target="../media/image90.jpeg"/><Relationship Id="rId9" Type="http://schemas.openxmlformats.org/officeDocument/2006/relationships/oleObject" Target="../embeddings/oleObject71.bin"/><Relationship Id="rId14" Type="http://schemas.openxmlformats.org/officeDocument/2006/relationships/oleObject" Target="../embeddings/oleObject74.bin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wmf"/><Relationship Id="rId13" Type="http://schemas.openxmlformats.org/officeDocument/2006/relationships/image" Target="../media/image106.wmf"/><Relationship Id="rId3" Type="http://schemas.openxmlformats.org/officeDocument/2006/relationships/image" Target="../media/image101.jpeg"/><Relationship Id="rId7" Type="http://schemas.openxmlformats.org/officeDocument/2006/relationships/oleObject" Target="../embeddings/oleObject76.bin"/><Relationship Id="rId12" Type="http://schemas.openxmlformats.org/officeDocument/2006/relationships/oleObject" Target="../embeddings/oleObject79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7.vml"/><Relationship Id="rId6" Type="http://schemas.openxmlformats.org/officeDocument/2006/relationships/image" Target="../media/image96.wmf"/><Relationship Id="rId11" Type="http://schemas.openxmlformats.org/officeDocument/2006/relationships/image" Target="../media/image105.wmf"/><Relationship Id="rId5" Type="http://schemas.openxmlformats.org/officeDocument/2006/relationships/oleObject" Target="../embeddings/oleObject75.bin"/><Relationship Id="rId15" Type="http://schemas.openxmlformats.org/officeDocument/2006/relationships/image" Target="../media/image107.wmf"/><Relationship Id="rId10" Type="http://schemas.openxmlformats.org/officeDocument/2006/relationships/oleObject" Target="../embeddings/oleObject78.bin"/><Relationship Id="rId4" Type="http://schemas.openxmlformats.org/officeDocument/2006/relationships/image" Target="../media/image90.jpeg"/><Relationship Id="rId9" Type="http://schemas.openxmlformats.org/officeDocument/2006/relationships/oleObject" Target="../embeddings/oleObject77.bin"/><Relationship Id="rId14" Type="http://schemas.openxmlformats.org/officeDocument/2006/relationships/oleObject" Target="../embeddings/oleObject80.bin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wmf"/><Relationship Id="rId3" Type="http://schemas.openxmlformats.org/officeDocument/2006/relationships/oleObject" Target="../embeddings/oleObject81.bin"/><Relationship Id="rId7" Type="http://schemas.openxmlformats.org/officeDocument/2006/relationships/oleObject" Target="../embeddings/oleObject8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8.vml"/><Relationship Id="rId6" Type="http://schemas.openxmlformats.org/officeDocument/2006/relationships/image" Target="../media/image30.wmf"/><Relationship Id="rId5" Type="http://schemas.openxmlformats.org/officeDocument/2006/relationships/oleObject" Target="../embeddings/oleObject82.bin"/><Relationship Id="rId4" Type="http://schemas.openxmlformats.org/officeDocument/2006/relationships/image" Target="../media/image29.wm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jpeg"/><Relationship Id="rId13" Type="http://schemas.openxmlformats.org/officeDocument/2006/relationships/image" Target="../media/image112.wmf"/><Relationship Id="rId3" Type="http://schemas.openxmlformats.org/officeDocument/2006/relationships/image" Target="../media/image90.jpeg"/><Relationship Id="rId7" Type="http://schemas.openxmlformats.org/officeDocument/2006/relationships/image" Target="../media/image110.wmf"/><Relationship Id="rId12" Type="http://schemas.openxmlformats.org/officeDocument/2006/relationships/oleObject" Target="../embeddings/oleObject87.bin"/><Relationship Id="rId17" Type="http://schemas.openxmlformats.org/officeDocument/2006/relationships/image" Target="../media/image114.wmf"/><Relationship Id="rId2" Type="http://schemas.openxmlformats.org/officeDocument/2006/relationships/slideLayout" Target="../slideLayouts/slideLayout7.xml"/><Relationship Id="rId16" Type="http://schemas.openxmlformats.org/officeDocument/2006/relationships/oleObject" Target="../embeddings/oleObject89.bin"/><Relationship Id="rId1" Type="http://schemas.openxmlformats.org/officeDocument/2006/relationships/vmlDrawing" Target="../drawings/vmlDrawing19.vml"/><Relationship Id="rId6" Type="http://schemas.openxmlformats.org/officeDocument/2006/relationships/oleObject" Target="../embeddings/oleObject85.bin"/><Relationship Id="rId11" Type="http://schemas.openxmlformats.org/officeDocument/2006/relationships/image" Target="../media/image111.wmf"/><Relationship Id="rId5" Type="http://schemas.openxmlformats.org/officeDocument/2006/relationships/image" Target="../media/image109.wmf"/><Relationship Id="rId15" Type="http://schemas.openxmlformats.org/officeDocument/2006/relationships/image" Target="../media/image113.wmf"/><Relationship Id="rId10" Type="http://schemas.openxmlformats.org/officeDocument/2006/relationships/oleObject" Target="../embeddings/oleObject86.bin"/><Relationship Id="rId4" Type="http://schemas.openxmlformats.org/officeDocument/2006/relationships/oleObject" Target="../embeddings/oleObject84.bin"/><Relationship Id="rId9" Type="http://schemas.openxmlformats.org/officeDocument/2006/relationships/image" Target="../media/image116.jpeg"/><Relationship Id="rId14" Type="http://schemas.openxmlformats.org/officeDocument/2006/relationships/oleObject" Target="../embeddings/oleObject88.bin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1.bin"/><Relationship Id="rId13" Type="http://schemas.openxmlformats.org/officeDocument/2006/relationships/image" Target="../media/image120.wmf"/><Relationship Id="rId3" Type="http://schemas.openxmlformats.org/officeDocument/2006/relationships/oleObject" Target="../embeddings/oleObject90.bin"/><Relationship Id="rId7" Type="http://schemas.openxmlformats.org/officeDocument/2006/relationships/image" Target="../media/image116.jpeg"/><Relationship Id="rId12" Type="http://schemas.openxmlformats.org/officeDocument/2006/relationships/oleObject" Target="../embeddings/oleObject9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0.vml"/><Relationship Id="rId6" Type="http://schemas.openxmlformats.org/officeDocument/2006/relationships/image" Target="../media/image122.jpeg"/><Relationship Id="rId11" Type="http://schemas.openxmlformats.org/officeDocument/2006/relationships/image" Target="../media/image119.wmf"/><Relationship Id="rId5" Type="http://schemas.openxmlformats.org/officeDocument/2006/relationships/image" Target="../media/image115.jpeg"/><Relationship Id="rId15" Type="http://schemas.openxmlformats.org/officeDocument/2006/relationships/image" Target="../media/image121.wmf"/><Relationship Id="rId10" Type="http://schemas.openxmlformats.org/officeDocument/2006/relationships/oleObject" Target="../embeddings/oleObject92.bin"/><Relationship Id="rId4" Type="http://schemas.openxmlformats.org/officeDocument/2006/relationships/image" Target="../media/image117.wmf"/><Relationship Id="rId9" Type="http://schemas.openxmlformats.org/officeDocument/2006/relationships/image" Target="../media/image118.wmf"/><Relationship Id="rId14" Type="http://schemas.openxmlformats.org/officeDocument/2006/relationships/oleObject" Target="../embeddings/oleObject94.bin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7.bin"/><Relationship Id="rId13" Type="http://schemas.openxmlformats.org/officeDocument/2006/relationships/image" Target="../media/image127.wmf"/><Relationship Id="rId18" Type="http://schemas.openxmlformats.org/officeDocument/2006/relationships/oleObject" Target="../embeddings/oleObject102.bin"/><Relationship Id="rId3" Type="http://schemas.openxmlformats.org/officeDocument/2006/relationships/image" Target="../media/image116.jpeg"/><Relationship Id="rId21" Type="http://schemas.openxmlformats.org/officeDocument/2006/relationships/image" Target="../media/image131.wmf"/><Relationship Id="rId7" Type="http://schemas.openxmlformats.org/officeDocument/2006/relationships/image" Target="../media/image124.wmf"/><Relationship Id="rId12" Type="http://schemas.openxmlformats.org/officeDocument/2006/relationships/oleObject" Target="../embeddings/oleObject99.bin"/><Relationship Id="rId17" Type="http://schemas.openxmlformats.org/officeDocument/2006/relationships/image" Target="../media/image129.wmf"/><Relationship Id="rId2" Type="http://schemas.openxmlformats.org/officeDocument/2006/relationships/slideLayout" Target="../slideLayouts/slideLayout7.xml"/><Relationship Id="rId16" Type="http://schemas.openxmlformats.org/officeDocument/2006/relationships/oleObject" Target="../embeddings/oleObject101.bin"/><Relationship Id="rId20" Type="http://schemas.openxmlformats.org/officeDocument/2006/relationships/oleObject" Target="../embeddings/oleObject103.bin"/><Relationship Id="rId1" Type="http://schemas.openxmlformats.org/officeDocument/2006/relationships/vmlDrawing" Target="../drawings/vmlDrawing21.vml"/><Relationship Id="rId6" Type="http://schemas.openxmlformats.org/officeDocument/2006/relationships/oleObject" Target="../embeddings/oleObject96.bin"/><Relationship Id="rId11" Type="http://schemas.openxmlformats.org/officeDocument/2006/relationships/image" Target="../media/image126.wmf"/><Relationship Id="rId5" Type="http://schemas.openxmlformats.org/officeDocument/2006/relationships/image" Target="../media/image123.wmf"/><Relationship Id="rId15" Type="http://schemas.openxmlformats.org/officeDocument/2006/relationships/image" Target="../media/image128.wmf"/><Relationship Id="rId23" Type="http://schemas.openxmlformats.org/officeDocument/2006/relationships/image" Target="../media/image132.wmf"/><Relationship Id="rId10" Type="http://schemas.openxmlformats.org/officeDocument/2006/relationships/oleObject" Target="../embeddings/oleObject98.bin"/><Relationship Id="rId19" Type="http://schemas.openxmlformats.org/officeDocument/2006/relationships/image" Target="../media/image130.wmf"/><Relationship Id="rId4" Type="http://schemas.openxmlformats.org/officeDocument/2006/relationships/oleObject" Target="../embeddings/oleObject95.bin"/><Relationship Id="rId9" Type="http://schemas.openxmlformats.org/officeDocument/2006/relationships/image" Target="../media/image125.wmf"/><Relationship Id="rId14" Type="http://schemas.openxmlformats.org/officeDocument/2006/relationships/oleObject" Target="../embeddings/oleObject100.bin"/><Relationship Id="rId22" Type="http://schemas.openxmlformats.org/officeDocument/2006/relationships/oleObject" Target="../embeddings/oleObject104.bin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oleObject" Target="../embeddings/oleObject1.bin"/><Relationship Id="rId7" Type="http://schemas.openxmlformats.org/officeDocument/2006/relationships/image" Target="../media/image5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11" Type="http://schemas.openxmlformats.org/officeDocument/2006/relationships/image" Target="../media/image7.wmf"/><Relationship Id="rId5" Type="http://schemas.openxmlformats.org/officeDocument/2006/relationships/image" Target="../media/image8.jpeg"/><Relationship Id="rId10" Type="http://schemas.openxmlformats.org/officeDocument/2006/relationships/oleObject" Target="../embeddings/oleObject4.bin"/><Relationship Id="rId4" Type="http://schemas.openxmlformats.org/officeDocument/2006/relationships/image" Target="../media/image4.wmf"/><Relationship Id="rId9" Type="http://schemas.openxmlformats.org/officeDocument/2006/relationships/image" Target="../media/image6.w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2.vml"/><Relationship Id="rId6" Type="http://schemas.openxmlformats.org/officeDocument/2006/relationships/image" Target="../media/image133.wmf"/><Relationship Id="rId5" Type="http://schemas.openxmlformats.org/officeDocument/2006/relationships/oleObject" Target="../embeddings/oleObject105.bin"/><Relationship Id="rId4" Type="http://schemas.openxmlformats.org/officeDocument/2006/relationships/image" Target="../media/image135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8.bin"/><Relationship Id="rId13" Type="http://schemas.openxmlformats.org/officeDocument/2006/relationships/image" Target="../media/image49.wmf"/><Relationship Id="rId18" Type="http://schemas.openxmlformats.org/officeDocument/2006/relationships/oleObject" Target="../embeddings/oleObject113.bin"/><Relationship Id="rId3" Type="http://schemas.openxmlformats.org/officeDocument/2006/relationships/oleObject" Target="../embeddings/oleObject106.bin"/><Relationship Id="rId21" Type="http://schemas.openxmlformats.org/officeDocument/2006/relationships/image" Target="../media/image141.wmf"/><Relationship Id="rId7" Type="http://schemas.openxmlformats.org/officeDocument/2006/relationships/image" Target="../media/image142.png"/><Relationship Id="rId12" Type="http://schemas.openxmlformats.org/officeDocument/2006/relationships/oleObject" Target="../embeddings/oleObject110.bin"/><Relationship Id="rId17" Type="http://schemas.openxmlformats.org/officeDocument/2006/relationships/image" Target="../media/image139.wmf"/><Relationship Id="rId2" Type="http://schemas.openxmlformats.org/officeDocument/2006/relationships/slideLayout" Target="../slideLayouts/slideLayout7.xml"/><Relationship Id="rId16" Type="http://schemas.openxmlformats.org/officeDocument/2006/relationships/oleObject" Target="../embeddings/oleObject112.bin"/><Relationship Id="rId20" Type="http://schemas.openxmlformats.org/officeDocument/2006/relationships/oleObject" Target="../embeddings/oleObject114.bin"/><Relationship Id="rId1" Type="http://schemas.openxmlformats.org/officeDocument/2006/relationships/vmlDrawing" Target="../drawings/vmlDrawing23.vml"/><Relationship Id="rId6" Type="http://schemas.openxmlformats.org/officeDocument/2006/relationships/image" Target="../media/image137.wmf"/><Relationship Id="rId11" Type="http://schemas.openxmlformats.org/officeDocument/2006/relationships/image" Target="../media/image48.wmf"/><Relationship Id="rId5" Type="http://schemas.openxmlformats.org/officeDocument/2006/relationships/oleObject" Target="../embeddings/oleObject107.bin"/><Relationship Id="rId15" Type="http://schemas.openxmlformats.org/officeDocument/2006/relationships/image" Target="../media/image50.wmf"/><Relationship Id="rId10" Type="http://schemas.openxmlformats.org/officeDocument/2006/relationships/oleObject" Target="../embeddings/oleObject109.bin"/><Relationship Id="rId19" Type="http://schemas.openxmlformats.org/officeDocument/2006/relationships/image" Target="../media/image140.wmf"/><Relationship Id="rId4" Type="http://schemas.openxmlformats.org/officeDocument/2006/relationships/image" Target="../media/image136.wmf"/><Relationship Id="rId9" Type="http://schemas.openxmlformats.org/officeDocument/2006/relationships/image" Target="../media/image138.wmf"/><Relationship Id="rId14" Type="http://schemas.openxmlformats.org/officeDocument/2006/relationships/oleObject" Target="../embeddings/oleObject111.bin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7" Type="http://schemas.openxmlformats.org/officeDocument/2006/relationships/image" Target="../media/image144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4.vml"/><Relationship Id="rId6" Type="http://schemas.openxmlformats.org/officeDocument/2006/relationships/oleObject" Target="../embeddings/oleObject116.bin"/><Relationship Id="rId5" Type="http://schemas.openxmlformats.org/officeDocument/2006/relationships/image" Target="../media/image143.wmf"/><Relationship Id="rId4" Type="http://schemas.openxmlformats.org/officeDocument/2006/relationships/oleObject" Target="../embeddings/oleObject115.bin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5.vml"/><Relationship Id="rId5" Type="http://schemas.openxmlformats.org/officeDocument/2006/relationships/image" Target="../media/image146.wmf"/><Relationship Id="rId4" Type="http://schemas.openxmlformats.org/officeDocument/2006/relationships/oleObject" Target="../embeddings/oleObject117.bin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png"/><Relationship Id="rId3" Type="http://schemas.openxmlformats.org/officeDocument/2006/relationships/image" Target="../media/image148.png"/><Relationship Id="rId7" Type="http://schemas.openxmlformats.org/officeDocument/2006/relationships/image" Target="../media/image151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6.vml"/><Relationship Id="rId6" Type="http://schemas.openxmlformats.org/officeDocument/2006/relationships/oleObject" Target="../embeddings/oleObject119.bin"/><Relationship Id="rId5" Type="http://schemas.openxmlformats.org/officeDocument/2006/relationships/image" Target="../media/image150.wmf"/><Relationship Id="rId4" Type="http://schemas.openxmlformats.org/officeDocument/2006/relationships/oleObject" Target="../embeddings/oleObject118.bin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22.bin"/><Relationship Id="rId3" Type="http://schemas.openxmlformats.org/officeDocument/2006/relationships/image" Target="../media/image148.png"/><Relationship Id="rId7" Type="http://schemas.openxmlformats.org/officeDocument/2006/relationships/image" Target="../media/image153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7.vml"/><Relationship Id="rId6" Type="http://schemas.openxmlformats.org/officeDocument/2006/relationships/oleObject" Target="../embeddings/oleObject121.bin"/><Relationship Id="rId5" Type="http://schemas.openxmlformats.org/officeDocument/2006/relationships/image" Target="../media/image152.wmf"/><Relationship Id="rId10" Type="http://schemas.openxmlformats.org/officeDocument/2006/relationships/image" Target="../media/image149.png"/><Relationship Id="rId4" Type="http://schemas.openxmlformats.org/officeDocument/2006/relationships/oleObject" Target="../embeddings/oleObject120.bin"/><Relationship Id="rId9" Type="http://schemas.openxmlformats.org/officeDocument/2006/relationships/image" Target="../media/image154.w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8.vml"/><Relationship Id="rId6" Type="http://schemas.openxmlformats.org/officeDocument/2006/relationships/image" Target="../media/image156.wmf"/><Relationship Id="rId5" Type="http://schemas.openxmlformats.org/officeDocument/2006/relationships/oleObject" Target="../embeddings/oleObject124.bin"/><Relationship Id="rId4" Type="http://schemas.openxmlformats.org/officeDocument/2006/relationships/image" Target="../media/image155.wm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9.vml"/><Relationship Id="rId4" Type="http://schemas.openxmlformats.org/officeDocument/2006/relationships/image" Target="../media/image157.wm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4.png"/><Relationship Id="rId4" Type="http://schemas.openxmlformats.org/officeDocument/2006/relationships/image" Target="../media/image16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slideLayout" Target="../slideLayouts/slideLayout7.xml"/><Relationship Id="rId1" Type="http://schemas.openxmlformats.org/officeDocument/2006/relationships/video" Target="file:///D:\d_asus_desktop\work3\univ_alep\&#1605;&#1581;&#1575;&#1590;&#1585;&#1575;&#1578;\&#1575;&#1604;&#1589;&#1606;&#1575;&#1593;&#1610;&#1577;%202\&#1575;&#1604;&#1587;&#1604;&#1575;&#1610;&#1583;&#1575;&#1578;%20&#1575;&#1604;&#1606;&#1592;&#1575;&#1605;&#1610;&#1577;\animation\Produce.avi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jpe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slideLayout" Target="../slideLayouts/slideLayout7.xml"/><Relationship Id="rId1" Type="http://schemas.openxmlformats.org/officeDocument/2006/relationships/video" Target="file:///D:\d_asus_desktop\work3\univ_alep\&#1605;&#1581;&#1575;&#1590;&#1585;&#1575;&#1578;\&#1575;&#1604;&#1589;&#1606;&#1575;&#1593;&#1610;&#1577;%202\&#1575;&#1604;&#1587;&#1604;&#1575;&#1610;&#1583;&#1575;&#1578;%20&#1575;&#1604;&#1606;&#1592;&#1575;&#1605;&#1610;&#1577;\animation\ikbis2.avi" TargetMode="Externa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slideLayout" Target="../slideLayouts/slideLayout7.xml"/><Relationship Id="rId1" Type="http://schemas.openxmlformats.org/officeDocument/2006/relationships/video" Target="file:///D:\d_asus_desktop\work3\univ_alep\&#1605;&#1581;&#1575;&#1590;&#1585;&#1575;&#1578;\&#1575;&#1604;&#1589;&#1606;&#1575;&#1593;&#1610;&#1577;%202\&#1575;&#1604;&#1587;&#1604;&#1575;&#1610;&#1583;&#1575;&#1578;%20&#1575;&#1604;&#1606;&#1592;&#1575;&#1605;&#1610;&#1577;\Light%20Show%20Fountain%20Speakers%20from%20ThinkGeek.mp4" TargetMode="Externa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3.wmf"/><Relationship Id="rId3" Type="http://schemas.openxmlformats.org/officeDocument/2006/relationships/oleObject" Target="../embeddings/oleObject126.bin"/><Relationship Id="rId7" Type="http://schemas.openxmlformats.org/officeDocument/2006/relationships/oleObject" Target="../embeddings/oleObject128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0.vml"/><Relationship Id="rId6" Type="http://schemas.openxmlformats.org/officeDocument/2006/relationships/image" Target="../media/image172.wmf"/><Relationship Id="rId5" Type="http://schemas.openxmlformats.org/officeDocument/2006/relationships/oleObject" Target="../embeddings/oleObject127.bin"/><Relationship Id="rId10" Type="http://schemas.openxmlformats.org/officeDocument/2006/relationships/image" Target="../media/image174.jpeg"/><Relationship Id="rId4" Type="http://schemas.openxmlformats.org/officeDocument/2006/relationships/image" Target="../media/image171.wmf"/><Relationship Id="rId9" Type="http://schemas.openxmlformats.org/officeDocument/2006/relationships/image" Target="../media/image13.jpe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31.bin"/><Relationship Id="rId3" Type="http://schemas.openxmlformats.org/officeDocument/2006/relationships/oleObject" Target="../embeddings/oleObject129.bin"/><Relationship Id="rId7" Type="http://schemas.openxmlformats.org/officeDocument/2006/relationships/image" Target="../media/image13.jpeg"/><Relationship Id="rId12" Type="http://schemas.openxmlformats.org/officeDocument/2006/relationships/image" Target="../media/image174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1.vml"/><Relationship Id="rId6" Type="http://schemas.openxmlformats.org/officeDocument/2006/relationships/image" Target="../media/image176.wmf"/><Relationship Id="rId11" Type="http://schemas.openxmlformats.org/officeDocument/2006/relationships/image" Target="../media/image178.wmf"/><Relationship Id="rId5" Type="http://schemas.openxmlformats.org/officeDocument/2006/relationships/oleObject" Target="../embeddings/oleObject130.bin"/><Relationship Id="rId10" Type="http://schemas.openxmlformats.org/officeDocument/2006/relationships/oleObject" Target="../embeddings/oleObject132.bin"/><Relationship Id="rId4" Type="http://schemas.openxmlformats.org/officeDocument/2006/relationships/image" Target="../media/image175.wmf"/><Relationship Id="rId9" Type="http://schemas.openxmlformats.org/officeDocument/2006/relationships/image" Target="../media/image177.wmf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1.wmf"/><Relationship Id="rId3" Type="http://schemas.openxmlformats.org/officeDocument/2006/relationships/oleObject" Target="../embeddings/oleObject133.bin"/><Relationship Id="rId7" Type="http://schemas.openxmlformats.org/officeDocument/2006/relationships/oleObject" Target="../embeddings/oleObject135.bin"/><Relationship Id="rId12" Type="http://schemas.openxmlformats.org/officeDocument/2006/relationships/image" Target="../media/image174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2.vml"/><Relationship Id="rId6" Type="http://schemas.openxmlformats.org/officeDocument/2006/relationships/image" Target="../media/image180.wmf"/><Relationship Id="rId11" Type="http://schemas.openxmlformats.org/officeDocument/2006/relationships/image" Target="../media/image182.wmf"/><Relationship Id="rId5" Type="http://schemas.openxmlformats.org/officeDocument/2006/relationships/oleObject" Target="../embeddings/oleObject134.bin"/><Relationship Id="rId10" Type="http://schemas.openxmlformats.org/officeDocument/2006/relationships/oleObject" Target="../embeddings/oleObject136.bin"/><Relationship Id="rId4" Type="http://schemas.openxmlformats.org/officeDocument/2006/relationships/image" Target="../media/image179.wmf"/><Relationship Id="rId9" Type="http://schemas.openxmlformats.org/officeDocument/2006/relationships/image" Target="../media/image1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4.jpeg"/><Relationship Id="rId3" Type="http://schemas.openxmlformats.org/officeDocument/2006/relationships/image" Target="../media/image13.jpeg"/><Relationship Id="rId7" Type="http://schemas.openxmlformats.org/officeDocument/2006/relationships/image" Target="../media/image184.wmf"/><Relationship Id="rId12" Type="http://schemas.openxmlformats.org/officeDocument/2006/relationships/image" Target="../media/image186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3.vml"/><Relationship Id="rId6" Type="http://schemas.openxmlformats.org/officeDocument/2006/relationships/oleObject" Target="../embeddings/oleObject138.bin"/><Relationship Id="rId11" Type="http://schemas.openxmlformats.org/officeDocument/2006/relationships/oleObject" Target="../embeddings/oleObject140.bin"/><Relationship Id="rId5" Type="http://schemas.openxmlformats.org/officeDocument/2006/relationships/image" Target="../media/image183.wmf"/><Relationship Id="rId10" Type="http://schemas.openxmlformats.org/officeDocument/2006/relationships/image" Target="../media/image185.wmf"/><Relationship Id="rId4" Type="http://schemas.openxmlformats.org/officeDocument/2006/relationships/oleObject" Target="../embeddings/oleObject137.bin"/><Relationship Id="rId9" Type="http://schemas.openxmlformats.org/officeDocument/2006/relationships/oleObject" Target="../embeddings/oleObject139.bin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4.jpeg"/><Relationship Id="rId3" Type="http://schemas.openxmlformats.org/officeDocument/2006/relationships/image" Target="../media/image13.jpeg"/><Relationship Id="rId7" Type="http://schemas.openxmlformats.org/officeDocument/2006/relationships/image" Target="../media/image188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4.vml"/><Relationship Id="rId6" Type="http://schemas.openxmlformats.org/officeDocument/2006/relationships/oleObject" Target="../embeddings/oleObject142.bin"/><Relationship Id="rId5" Type="http://schemas.openxmlformats.org/officeDocument/2006/relationships/image" Target="../media/image187.wmf"/><Relationship Id="rId10" Type="http://schemas.openxmlformats.org/officeDocument/2006/relationships/image" Target="../media/image189.wmf"/><Relationship Id="rId4" Type="http://schemas.openxmlformats.org/officeDocument/2006/relationships/oleObject" Target="../embeddings/oleObject141.bin"/><Relationship Id="rId9" Type="http://schemas.openxmlformats.org/officeDocument/2006/relationships/oleObject" Target="../embeddings/oleObject143.bin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4.jpeg"/><Relationship Id="rId13" Type="http://schemas.openxmlformats.org/officeDocument/2006/relationships/oleObject" Target="../embeddings/oleObject148.bin"/><Relationship Id="rId3" Type="http://schemas.openxmlformats.org/officeDocument/2006/relationships/oleObject" Target="../embeddings/oleObject144.bin"/><Relationship Id="rId7" Type="http://schemas.openxmlformats.org/officeDocument/2006/relationships/image" Target="../media/image191.wmf"/><Relationship Id="rId12" Type="http://schemas.openxmlformats.org/officeDocument/2006/relationships/image" Target="../media/image193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5.vml"/><Relationship Id="rId6" Type="http://schemas.openxmlformats.org/officeDocument/2006/relationships/oleObject" Target="../embeddings/oleObject145.bin"/><Relationship Id="rId11" Type="http://schemas.openxmlformats.org/officeDocument/2006/relationships/oleObject" Target="../embeddings/oleObject147.bin"/><Relationship Id="rId5" Type="http://schemas.openxmlformats.org/officeDocument/2006/relationships/image" Target="../media/image13.jpeg"/><Relationship Id="rId10" Type="http://schemas.openxmlformats.org/officeDocument/2006/relationships/image" Target="../media/image192.wmf"/><Relationship Id="rId4" Type="http://schemas.openxmlformats.org/officeDocument/2006/relationships/image" Target="../media/image190.wmf"/><Relationship Id="rId9" Type="http://schemas.openxmlformats.org/officeDocument/2006/relationships/oleObject" Target="../embeddings/oleObject146.bin"/><Relationship Id="rId14" Type="http://schemas.openxmlformats.org/officeDocument/2006/relationships/image" Target="../media/image194.wmf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6.wmf"/><Relationship Id="rId13" Type="http://schemas.openxmlformats.org/officeDocument/2006/relationships/oleObject" Target="../embeddings/oleObject154.bin"/><Relationship Id="rId3" Type="http://schemas.openxmlformats.org/officeDocument/2006/relationships/oleObject" Target="../embeddings/oleObject149.bin"/><Relationship Id="rId7" Type="http://schemas.openxmlformats.org/officeDocument/2006/relationships/oleObject" Target="../embeddings/oleObject151.bin"/><Relationship Id="rId12" Type="http://schemas.openxmlformats.org/officeDocument/2006/relationships/image" Target="../media/image138.wmf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99.wmf"/><Relationship Id="rId1" Type="http://schemas.openxmlformats.org/officeDocument/2006/relationships/vmlDrawing" Target="../drawings/vmlDrawing36.vml"/><Relationship Id="rId6" Type="http://schemas.openxmlformats.org/officeDocument/2006/relationships/image" Target="../media/image195.wmf"/><Relationship Id="rId11" Type="http://schemas.openxmlformats.org/officeDocument/2006/relationships/oleObject" Target="../embeddings/oleObject153.bin"/><Relationship Id="rId5" Type="http://schemas.openxmlformats.org/officeDocument/2006/relationships/oleObject" Target="../embeddings/oleObject150.bin"/><Relationship Id="rId15" Type="http://schemas.openxmlformats.org/officeDocument/2006/relationships/oleObject" Target="../embeddings/oleObject155.bin"/><Relationship Id="rId10" Type="http://schemas.openxmlformats.org/officeDocument/2006/relationships/image" Target="../media/image197.wmf"/><Relationship Id="rId4" Type="http://schemas.openxmlformats.org/officeDocument/2006/relationships/image" Target="../media/image143.wmf"/><Relationship Id="rId9" Type="http://schemas.openxmlformats.org/officeDocument/2006/relationships/oleObject" Target="../embeddings/oleObject152.bin"/><Relationship Id="rId14" Type="http://schemas.openxmlformats.org/officeDocument/2006/relationships/image" Target="../media/image198.wmf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58.bin"/><Relationship Id="rId3" Type="http://schemas.openxmlformats.org/officeDocument/2006/relationships/image" Target="../media/image68.jpeg"/><Relationship Id="rId7" Type="http://schemas.openxmlformats.org/officeDocument/2006/relationships/image" Target="../media/image201.wmf"/><Relationship Id="rId12" Type="http://schemas.openxmlformats.org/officeDocument/2006/relationships/image" Target="../media/image203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7.vml"/><Relationship Id="rId6" Type="http://schemas.openxmlformats.org/officeDocument/2006/relationships/oleObject" Target="../embeddings/oleObject157.bin"/><Relationship Id="rId11" Type="http://schemas.openxmlformats.org/officeDocument/2006/relationships/oleObject" Target="../embeddings/oleObject159.bin"/><Relationship Id="rId5" Type="http://schemas.openxmlformats.org/officeDocument/2006/relationships/image" Target="../media/image200.wmf"/><Relationship Id="rId10" Type="http://schemas.openxmlformats.org/officeDocument/2006/relationships/image" Target="../media/image204.jpeg"/><Relationship Id="rId4" Type="http://schemas.openxmlformats.org/officeDocument/2006/relationships/oleObject" Target="../embeddings/oleObject156.bin"/><Relationship Id="rId9" Type="http://schemas.openxmlformats.org/officeDocument/2006/relationships/image" Target="../media/image202.wmf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62.bin"/><Relationship Id="rId3" Type="http://schemas.openxmlformats.org/officeDocument/2006/relationships/image" Target="../media/image68.jpeg"/><Relationship Id="rId7" Type="http://schemas.openxmlformats.org/officeDocument/2006/relationships/image" Target="../media/image206.wmf"/><Relationship Id="rId12" Type="http://schemas.openxmlformats.org/officeDocument/2006/relationships/image" Target="../media/image208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8.vml"/><Relationship Id="rId6" Type="http://schemas.openxmlformats.org/officeDocument/2006/relationships/oleObject" Target="../embeddings/oleObject161.bin"/><Relationship Id="rId11" Type="http://schemas.openxmlformats.org/officeDocument/2006/relationships/oleObject" Target="../embeddings/oleObject163.bin"/><Relationship Id="rId5" Type="http://schemas.openxmlformats.org/officeDocument/2006/relationships/image" Target="../media/image205.wmf"/><Relationship Id="rId10" Type="http://schemas.openxmlformats.org/officeDocument/2006/relationships/image" Target="../media/image204.jpeg"/><Relationship Id="rId4" Type="http://schemas.openxmlformats.org/officeDocument/2006/relationships/oleObject" Target="../embeddings/oleObject160.bin"/><Relationship Id="rId9" Type="http://schemas.openxmlformats.org/officeDocument/2006/relationships/image" Target="../media/image207.wmf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9.vml"/><Relationship Id="rId6" Type="http://schemas.openxmlformats.org/officeDocument/2006/relationships/image" Target="../media/image204.jpeg"/><Relationship Id="rId5" Type="http://schemas.openxmlformats.org/officeDocument/2006/relationships/image" Target="../media/image209.wmf"/><Relationship Id="rId4" Type="http://schemas.openxmlformats.org/officeDocument/2006/relationships/oleObject" Target="../embeddings/oleObject164.bin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1.wmf"/><Relationship Id="rId3" Type="http://schemas.openxmlformats.org/officeDocument/2006/relationships/image" Target="../media/image68.jpeg"/><Relationship Id="rId7" Type="http://schemas.openxmlformats.org/officeDocument/2006/relationships/oleObject" Target="../embeddings/oleObject166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0.vml"/><Relationship Id="rId6" Type="http://schemas.openxmlformats.org/officeDocument/2006/relationships/image" Target="../media/image204.jpeg"/><Relationship Id="rId5" Type="http://schemas.openxmlformats.org/officeDocument/2006/relationships/image" Target="../media/image210.wmf"/><Relationship Id="rId4" Type="http://schemas.openxmlformats.org/officeDocument/2006/relationships/oleObject" Target="../embeddings/oleObject165.bin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4.wmf"/><Relationship Id="rId3" Type="http://schemas.openxmlformats.org/officeDocument/2006/relationships/oleObject" Target="../embeddings/oleObject167.bin"/><Relationship Id="rId7" Type="http://schemas.openxmlformats.org/officeDocument/2006/relationships/oleObject" Target="../embeddings/oleObject169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1.vml"/><Relationship Id="rId6" Type="http://schemas.openxmlformats.org/officeDocument/2006/relationships/image" Target="../media/image213.wmf"/><Relationship Id="rId5" Type="http://schemas.openxmlformats.org/officeDocument/2006/relationships/oleObject" Target="../embeddings/oleObject168.bin"/><Relationship Id="rId4" Type="http://schemas.openxmlformats.org/officeDocument/2006/relationships/image" Target="../media/image212.wm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7.wmf"/><Relationship Id="rId13" Type="http://schemas.openxmlformats.org/officeDocument/2006/relationships/oleObject" Target="../embeddings/oleObject175.bin"/><Relationship Id="rId3" Type="http://schemas.openxmlformats.org/officeDocument/2006/relationships/oleObject" Target="../embeddings/oleObject170.bin"/><Relationship Id="rId7" Type="http://schemas.openxmlformats.org/officeDocument/2006/relationships/oleObject" Target="../embeddings/oleObject172.bin"/><Relationship Id="rId12" Type="http://schemas.openxmlformats.org/officeDocument/2006/relationships/image" Target="../media/image219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2.vml"/><Relationship Id="rId6" Type="http://schemas.openxmlformats.org/officeDocument/2006/relationships/image" Target="../media/image216.wmf"/><Relationship Id="rId11" Type="http://schemas.openxmlformats.org/officeDocument/2006/relationships/oleObject" Target="../embeddings/oleObject174.bin"/><Relationship Id="rId5" Type="http://schemas.openxmlformats.org/officeDocument/2006/relationships/oleObject" Target="../embeddings/oleObject171.bin"/><Relationship Id="rId10" Type="http://schemas.openxmlformats.org/officeDocument/2006/relationships/image" Target="../media/image218.wmf"/><Relationship Id="rId4" Type="http://schemas.openxmlformats.org/officeDocument/2006/relationships/image" Target="../media/image215.wmf"/><Relationship Id="rId9" Type="http://schemas.openxmlformats.org/officeDocument/2006/relationships/oleObject" Target="../embeddings/oleObject173.bin"/><Relationship Id="rId14" Type="http://schemas.openxmlformats.org/officeDocument/2006/relationships/image" Target="../media/image220.wmf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oleObject" Target="../embeddings/oleObject5.bin"/><Relationship Id="rId7" Type="http://schemas.openxmlformats.org/officeDocument/2006/relationships/slide" Target="slide21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5.w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14.w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13" Type="http://schemas.openxmlformats.org/officeDocument/2006/relationships/image" Target="../media/image20.wmf"/><Relationship Id="rId3" Type="http://schemas.openxmlformats.org/officeDocument/2006/relationships/image" Target="../media/image13.jpeg"/><Relationship Id="rId7" Type="http://schemas.openxmlformats.org/officeDocument/2006/relationships/image" Target="../media/image18.wmf"/><Relationship Id="rId12" Type="http://schemas.openxmlformats.org/officeDocument/2006/relationships/oleObject" Target="../embeddings/oleObject10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8.bin"/><Relationship Id="rId11" Type="http://schemas.openxmlformats.org/officeDocument/2006/relationships/image" Target="../media/image19.wmf"/><Relationship Id="rId5" Type="http://schemas.openxmlformats.org/officeDocument/2006/relationships/image" Target="../media/image17.wmf"/><Relationship Id="rId10" Type="http://schemas.openxmlformats.org/officeDocument/2006/relationships/oleObject" Target="../embeddings/oleObject9.bin"/><Relationship Id="rId4" Type="http://schemas.openxmlformats.org/officeDocument/2006/relationships/oleObject" Target="../embeddings/oleObject7.bin"/><Relationship Id="rId9" Type="http://schemas.openxmlformats.org/officeDocument/2006/relationships/image" Target="../media/image2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ctrTitle"/>
          </p:nvPr>
        </p:nvSpPr>
        <p:spPr>
          <a:xfrm>
            <a:off x="428596" y="571480"/>
            <a:ext cx="8356532" cy="2643206"/>
          </a:xfrm>
        </p:spPr>
        <p:txBody>
          <a:bodyPr>
            <a:normAutofit fontScale="90000"/>
          </a:bodyPr>
          <a:lstStyle/>
          <a:p>
            <a:pPr algn="ctr"/>
            <a:r>
              <a:rPr lang="ar-SY" b="1" dirty="0">
                <a:solidFill>
                  <a:srgbClr val="FF0000"/>
                </a:solidFill>
              </a:rPr>
              <a:t>منظمات الجهد المستمر </a:t>
            </a:r>
            <a:br>
              <a:rPr lang="ar-SY" b="1" dirty="0">
                <a:solidFill>
                  <a:srgbClr val="FF0000"/>
                </a:solidFill>
              </a:rPr>
            </a:br>
            <a:r>
              <a:rPr lang="ar-SY" b="1" dirty="0">
                <a:solidFill>
                  <a:srgbClr val="FF0000"/>
                </a:solidFill>
              </a:rPr>
              <a:t>مقطعات الجهد المستمر</a:t>
            </a:r>
            <a:br>
              <a:rPr lang="ar-SY" b="1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DC Voltage Regulators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DC Choppers</a:t>
            </a:r>
            <a:endParaRPr lang="ar-SY" b="1" dirty="0">
              <a:solidFill>
                <a:srgbClr val="FF0000"/>
              </a:solidFill>
            </a:endParaRPr>
          </a:p>
        </p:txBody>
      </p:sp>
      <p:sp>
        <p:nvSpPr>
          <p:cNvPr id="3" name="عنصر نائب للتاريخ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2017-2018</a:t>
            </a:r>
            <a:endParaRPr lang="ar-SY"/>
          </a:p>
        </p:txBody>
      </p:sp>
      <p:sp>
        <p:nvSpPr>
          <p:cNvPr id="4" name="عنصر نائب لرقم الشريحة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1</a:t>
            </a:fld>
            <a:endParaRPr lang="ar-SY"/>
          </a:p>
        </p:txBody>
      </p:sp>
      <p:sp>
        <p:nvSpPr>
          <p:cNvPr id="5" name="عنصر نائب للتذييل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/>
              <a:t>د. عماد الروح - منظمات الجهد المستمر</a:t>
            </a:r>
          </a:p>
        </p:txBody>
      </p:sp>
      <p:sp>
        <p:nvSpPr>
          <p:cNvPr id="6" name="مربع نص 11">
            <a:extLst>
              <a:ext uri="{FF2B5EF4-FFF2-40B4-BE49-F238E27FC236}">
                <a16:creationId xmlns:a16="http://schemas.microsoft.com/office/drawing/2014/main" id="{36EE8915-0BB4-4EAB-AA92-E2A86C57717B}"/>
              </a:ext>
            </a:extLst>
          </p:cNvPr>
          <p:cNvSpPr txBox="1"/>
          <p:nvPr/>
        </p:nvSpPr>
        <p:spPr>
          <a:xfrm>
            <a:off x="1457132" y="4077072"/>
            <a:ext cx="6229736" cy="163121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Y" sz="2000" b="1" dirty="0">
                <a:cs typeface="Simplified Arabic" pitchFamily="2" charset="-78"/>
              </a:rPr>
              <a:t>جامعة حلب – كلية الهندسة الكهربائية والالكترونية – 2019</a:t>
            </a:r>
          </a:p>
          <a:p>
            <a:pPr algn="ctr"/>
            <a:r>
              <a:rPr lang="ar-SY" sz="2000" b="1" dirty="0">
                <a:cs typeface="Simplified Arabic" pitchFamily="2" charset="-78"/>
              </a:rPr>
              <a:t>رابع نظم إلكترونية</a:t>
            </a:r>
          </a:p>
          <a:p>
            <a:pPr algn="ctr"/>
            <a:endParaRPr lang="ar-SY" sz="2000" b="1" dirty="0">
              <a:cs typeface="Simplified Arabic" pitchFamily="2" charset="-78"/>
            </a:endParaRPr>
          </a:p>
          <a:p>
            <a:pPr algn="ctr"/>
            <a:r>
              <a:rPr lang="ar-SY" sz="2000" b="1" dirty="0">
                <a:cs typeface="Simplified Arabic" pitchFamily="2" charset="-78"/>
              </a:rPr>
              <a:t>تأليف د. عماد الروح</a:t>
            </a:r>
          </a:p>
          <a:p>
            <a:pPr algn="ctr"/>
            <a:r>
              <a:rPr lang="ar-SY" sz="2000" b="1" dirty="0">
                <a:cs typeface="Simplified Arabic" pitchFamily="2" charset="-78"/>
              </a:rPr>
              <a:t>تعديل د. أسعد كعدان</a:t>
            </a:r>
          </a:p>
        </p:txBody>
      </p:sp>
    </p:spTree>
  </p:cSld>
  <p:clrMapOvr>
    <a:masterClrMapping/>
  </p:clrMapOvr>
  <p:transition>
    <p:cover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مربع نص 6"/>
          <p:cNvSpPr txBox="1"/>
          <p:nvPr/>
        </p:nvSpPr>
        <p:spPr>
          <a:xfrm>
            <a:off x="6858016" y="3143248"/>
            <a:ext cx="1928826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SY" sz="2800" b="1" dirty="0">
                <a:solidFill>
                  <a:srgbClr val="FF0000"/>
                </a:solidFill>
                <a:cs typeface="Simplified Arabic" pitchFamily="2" charset="-78"/>
              </a:rPr>
              <a:t>عمل الدارة</a:t>
            </a:r>
          </a:p>
        </p:txBody>
      </p:sp>
      <p:pic>
        <p:nvPicPr>
          <p:cNvPr id="10" name="صورة 9" descr="power2_fig3_1on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43438" y="642918"/>
            <a:ext cx="3724656" cy="2136648"/>
          </a:xfrm>
          <a:prstGeom prst="rect">
            <a:avLst/>
          </a:prstGeom>
        </p:spPr>
      </p:pic>
      <p:pic>
        <p:nvPicPr>
          <p:cNvPr id="12" name="صورة 11" descr="power2_fig3_2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00034" y="428604"/>
            <a:ext cx="3130296" cy="4291584"/>
          </a:xfrm>
          <a:prstGeom prst="rect">
            <a:avLst/>
          </a:prstGeom>
        </p:spPr>
      </p:pic>
      <p:graphicFrame>
        <p:nvGraphicFramePr>
          <p:cNvPr id="14" name="Object 3"/>
          <p:cNvGraphicFramePr>
            <a:graphicFrameLocks noChangeAspect="1"/>
          </p:cNvGraphicFramePr>
          <p:nvPr/>
        </p:nvGraphicFramePr>
        <p:xfrm>
          <a:off x="5108575" y="4133850"/>
          <a:ext cx="2447925" cy="538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897" name="Equation" r:id="rId5" imgW="1041120" imgH="228600" progId="Equation.DSMT4">
                  <p:embed/>
                </p:oleObj>
              </mc:Choice>
              <mc:Fallback>
                <p:oleObj name="Equation" r:id="rId5" imgW="1041120" imgH="2286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08575" y="4133850"/>
                        <a:ext cx="2447925" cy="5381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5" name="صورة 14" descr="power2_fig3_1off.jp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643438" y="642918"/>
            <a:ext cx="3724656" cy="2136648"/>
          </a:xfrm>
          <a:prstGeom prst="rect">
            <a:avLst/>
          </a:prstGeom>
        </p:spPr>
      </p:pic>
      <p:sp>
        <p:nvSpPr>
          <p:cNvPr id="18" name="سهم لأعلى 17"/>
          <p:cNvSpPr/>
          <p:nvPr/>
        </p:nvSpPr>
        <p:spPr>
          <a:xfrm>
            <a:off x="1214414" y="4643446"/>
            <a:ext cx="214314" cy="714380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Y" dirty="0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19" name="سهم لأعلى 18"/>
          <p:cNvSpPr/>
          <p:nvPr/>
        </p:nvSpPr>
        <p:spPr>
          <a:xfrm>
            <a:off x="1785918" y="4643446"/>
            <a:ext cx="214314" cy="714380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Y" dirty="0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graphicFrame>
        <p:nvGraphicFramePr>
          <p:cNvPr id="17" name="Object 3"/>
          <p:cNvGraphicFramePr>
            <a:graphicFrameLocks noChangeAspect="1"/>
          </p:cNvGraphicFramePr>
          <p:nvPr/>
        </p:nvGraphicFramePr>
        <p:xfrm>
          <a:off x="5348288" y="5032375"/>
          <a:ext cx="1970087" cy="538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898" name="Equation" r:id="rId8" imgW="838080" imgH="228600" progId="Equation.DSMT4">
                  <p:embed/>
                </p:oleObj>
              </mc:Choice>
              <mc:Fallback>
                <p:oleObj name="Equation" r:id="rId8" imgW="838080" imgH="228600" progId="Equation.DSMT4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48288" y="5032375"/>
                        <a:ext cx="1970087" cy="5381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3"/>
          <p:cNvGraphicFramePr>
            <a:graphicFrameLocks noChangeAspect="1"/>
          </p:cNvGraphicFramePr>
          <p:nvPr/>
        </p:nvGraphicFramePr>
        <p:xfrm>
          <a:off x="4660900" y="5929313"/>
          <a:ext cx="3343275" cy="538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899" name="Equation" r:id="rId10" imgW="1422360" imgH="228600" progId="Equation.DSMT4">
                  <p:embed/>
                </p:oleObj>
              </mc:Choice>
              <mc:Fallback>
                <p:oleObj name="Equation" r:id="rId10" imgW="1422360" imgH="228600" progId="Equation.DSMT4">
                  <p:embed/>
                  <p:pic>
                    <p:nvPicPr>
                      <p:cNvPr id="0" name="Picture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60900" y="5929313"/>
                        <a:ext cx="3343275" cy="5381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4872" name="Object 3"/>
          <p:cNvGraphicFramePr>
            <a:graphicFrameLocks noChangeAspect="1"/>
          </p:cNvGraphicFramePr>
          <p:nvPr/>
        </p:nvGraphicFramePr>
        <p:xfrm>
          <a:off x="5529263" y="3327400"/>
          <a:ext cx="1608137" cy="477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900" name="Equation" r:id="rId12" imgW="685800" imgH="203040" progId="Equation.DSMT4">
                  <p:embed/>
                </p:oleObj>
              </mc:Choice>
              <mc:Fallback>
                <p:oleObj name="Equation" r:id="rId12" imgW="685800" imgH="20304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29263" y="3327400"/>
                        <a:ext cx="1608137" cy="4778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عنصر نائب للتاريخ 2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2017-2018</a:t>
            </a:r>
            <a:endParaRPr lang="ar-SY"/>
          </a:p>
        </p:txBody>
      </p:sp>
      <p:sp>
        <p:nvSpPr>
          <p:cNvPr id="23" name="عنصر نائب لرقم الشريحة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10</a:t>
            </a:fld>
            <a:endParaRPr lang="ar-SY"/>
          </a:p>
        </p:txBody>
      </p:sp>
      <p:sp>
        <p:nvSpPr>
          <p:cNvPr id="24" name="عنصر نائب للتذييل 2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/>
              <a:t>د. عماد الروح - منظمات الجهد المستمر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648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4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1" animBg="1"/>
      <p:bldP spid="1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مربع نص 6"/>
          <p:cNvSpPr txBox="1"/>
          <p:nvPr/>
        </p:nvSpPr>
        <p:spPr>
          <a:xfrm>
            <a:off x="4714876" y="360348"/>
            <a:ext cx="3857652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SY" sz="2800" b="1" dirty="0">
                <a:solidFill>
                  <a:srgbClr val="0070C0"/>
                </a:solidFill>
                <a:cs typeface="Simplified Arabic" pitchFamily="2" charset="-78"/>
              </a:rPr>
              <a:t>القيمة المتوسطة لجهد الحمولة</a:t>
            </a:r>
          </a:p>
        </p:txBody>
      </p:sp>
      <p:graphicFrame>
        <p:nvGraphicFramePr>
          <p:cNvPr id="124930" name="Object 3"/>
          <p:cNvGraphicFramePr>
            <a:graphicFrameLocks noChangeAspect="1"/>
          </p:cNvGraphicFramePr>
          <p:nvPr/>
        </p:nvGraphicFramePr>
        <p:xfrm>
          <a:off x="4891088" y="1003304"/>
          <a:ext cx="2981325" cy="925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951" name="Equation" r:id="rId3" imgW="1269720" imgH="393480" progId="Equation.DSMT4">
                  <p:embed/>
                </p:oleObj>
              </mc:Choice>
              <mc:Fallback>
                <p:oleObj name="Equation" r:id="rId3" imgW="1269720" imgH="39348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91088" y="1003304"/>
                        <a:ext cx="2981325" cy="9255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مربع نص 9"/>
          <p:cNvSpPr txBox="1"/>
          <p:nvPr/>
        </p:nvSpPr>
        <p:spPr>
          <a:xfrm>
            <a:off x="4572000" y="3643314"/>
            <a:ext cx="4000528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SY" sz="2800" b="1" dirty="0">
                <a:solidFill>
                  <a:srgbClr val="0070C0"/>
                </a:solidFill>
                <a:cs typeface="Simplified Arabic" pitchFamily="2" charset="-78"/>
              </a:rPr>
              <a:t>القيمة المتوسطة لتيار الحمولة</a:t>
            </a:r>
          </a:p>
        </p:txBody>
      </p:sp>
      <p:graphicFrame>
        <p:nvGraphicFramePr>
          <p:cNvPr id="11" name="Object 3"/>
          <p:cNvGraphicFramePr>
            <a:graphicFrameLocks noChangeAspect="1"/>
          </p:cNvGraphicFramePr>
          <p:nvPr/>
        </p:nvGraphicFramePr>
        <p:xfrm>
          <a:off x="4786314" y="4143380"/>
          <a:ext cx="2892425" cy="925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952" name="Equation" r:id="rId5" imgW="1231560" imgH="393480" progId="Equation.DSMT4">
                  <p:embed/>
                </p:oleObj>
              </mc:Choice>
              <mc:Fallback>
                <p:oleObj name="Equation" r:id="rId5" imgW="1231560" imgH="393480" progId="Equation.DSMT4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86314" y="4143380"/>
                        <a:ext cx="2892425" cy="9255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" name="صورة 11" descr="power2_fig3_2.jp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00034" y="428604"/>
            <a:ext cx="3130296" cy="4291584"/>
          </a:xfrm>
          <a:prstGeom prst="rect">
            <a:avLst/>
          </a:prstGeom>
        </p:spPr>
      </p:pic>
      <p:graphicFrame>
        <p:nvGraphicFramePr>
          <p:cNvPr id="13" name="Object 3"/>
          <p:cNvGraphicFramePr>
            <a:graphicFrameLocks noChangeAspect="1"/>
          </p:cNvGraphicFramePr>
          <p:nvPr/>
        </p:nvGraphicFramePr>
        <p:xfrm>
          <a:off x="5368132" y="2000240"/>
          <a:ext cx="2027237" cy="536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953" name="Equation" r:id="rId8" imgW="863280" imgH="228600" progId="Equation.DSMT4">
                  <p:embed/>
                </p:oleObj>
              </mc:Choice>
              <mc:Fallback>
                <p:oleObj name="Equation" r:id="rId8" imgW="863280" imgH="228600" progId="Equation.DSMT4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68132" y="2000240"/>
                        <a:ext cx="2027237" cy="536575"/>
                      </a:xfrm>
                      <a:prstGeom prst="rect">
                        <a:avLst/>
                      </a:prstGeom>
                      <a:noFill/>
                      <a:ln w="31750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مربع نص 8"/>
          <p:cNvSpPr txBox="1"/>
          <p:nvPr/>
        </p:nvSpPr>
        <p:spPr>
          <a:xfrm>
            <a:off x="3857620" y="2643182"/>
            <a:ext cx="4643470" cy="954107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txBody>
          <a:bodyPr wrap="square" rtlCol="1">
            <a:spAutoFit/>
          </a:bodyPr>
          <a:lstStyle/>
          <a:p>
            <a:pPr algn="ctr"/>
            <a:r>
              <a:rPr lang="ar-SY" sz="2800" b="1" dirty="0">
                <a:latin typeface="Times New Roman" pitchFamily="18" charset="0"/>
                <a:cs typeface="Simplified Arabic" pitchFamily="2" charset="-78"/>
              </a:rPr>
              <a:t>بتغيير </a:t>
            </a:r>
            <a:r>
              <a:rPr lang="ar-SY" sz="2800" b="1" i="1" dirty="0">
                <a:latin typeface="Times New Roman" pitchFamily="18" charset="0"/>
                <a:cs typeface="Simplified Arabic" pitchFamily="2" charset="-78"/>
                <a:sym typeface="Symbol"/>
              </a:rPr>
              <a:t></a:t>
            </a:r>
            <a:r>
              <a:rPr lang="ar-SY" sz="2800" b="1" dirty="0">
                <a:latin typeface="Times New Roman" pitchFamily="18" charset="0"/>
                <a:cs typeface="Simplified Arabic" pitchFamily="2" charset="-78"/>
                <a:sym typeface="Symbol"/>
              </a:rPr>
              <a:t> من </a:t>
            </a:r>
            <a:r>
              <a:rPr lang="en-US" sz="2800" b="1" dirty="0">
                <a:latin typeface="Times New Roman" pitchFamily="18" charset="0"/>
                <a:cs typeface="Simplified Arabic" pitchFamily="2" charset="-78"/>
                <a:sym typeface="Symbol"/>
              </a:rPr>
              <a:t>0</a:t>
            </a:r>
            <a:r>
              <a:rPr lang="ar-SY" sz="2800" b="1" dirty="0">
                <a:latin typeface="Times New Roman" pitchFamily="18" charset="0"/>
                <a:cs typeface="Simplified Arabic" pitchFamily="2" charset="-78"/>
                <a:sym typeface="Symbol"/>
              </a:rPr>
              <a:t> حتى </a:t>
            </a:r>
            <a:r>
              <a:rPr lang="en-US" sz="2800" b="1" dirty="0">
                <a:latin typeface="Times New Roman" pitchFamily="18" charset="0"/>
                <a:cs typeface="Simplified Arabic" pitchFamily="2" charset="-78"/>
                <a:sym typeface="Symbol"/>
              </a:rPr>
              <a:t>1</a:t>
            </a:r>
            <a:r>
              <a:rPr lang="ar-SY" sz="2800" b="1" dirty="0">
                <a:latin typeface="Times New Roman" pitchFamily="18" charset="0"/>
                <a:cs typeface="Simplified Arabic" pitchFamily="2" charset="-78"/>
                <a:sym typeface="Symbol"/>
              </a:rPr>
              <a:t> تتغير القيمة الوسطية لجهد الخرج من </a:t>
            </a:r>
            <a:r>
              <a:rPr lang="en-US" sz="2800" b="1" dirty="0">
                <a:latin typeface="Times New Roman" pitchFamily="18" charset="0"/>
                <a:cs typeface="Simplified Arabic" pitchFamily="2" charset="-78"/>
                <a:sym typeface="Symbol"/>
              </a:rPr>
              <a:t>0</a:t>
            </a:r>
            <a:r>
              <a:rPr lang="ar-SY" sz="2800" b="1" dirty="0">
                <a:latin typeface="Times New Roman" pitchFamily="18" charset="0"/>
                <a:cs typeface="Simplified Arabic" pitchFamily="2" charset="-78"/>
                <a:sym typeface="Symbol"/>
              </a:rPr>
              <a:t> حتى </a:t>
            </a:r>
            <a:r>
              <a:rPr lang="en-US" sz="2800" b="1" i="1" dirty="0">
                <a:latin typeface="Times New Roman" pitchFamily="18" charset="0"/>
                <a:cs typeface="Simplified Arabic" pitchFamily="2" charset="-78"/>
                <a:sym typeface="Symbol"/>
              </a:rPr>
              <a:t>U</a:t>
            </a:r>
            <a:r>
              <a:rPr lang="en-US" sz="2800" b="1" i="1" baseline="-25000" dirty="0">
                <a:latin typeface="Times New Roman" pitchFamily="18" charset="0"/>
                <a:cs typeface="Simplified Arabic" pitchFamily="2" charset="-78"/>
                <a:sym typeface="Symbol"/>
              </a:rPr>
              <a:t>S</a:t>
            </a:r>
            <a:endParaRPr lang="ar-SY" sz="2800" b="1" i="1" dirty="0">
              <a:latin typeface="Times New Roman" pitchFamily="18" charset="0"/>
              <a:cs typeface="Simplified Arabic" pitchFamily="2" charset="-78"/>
            </a:endParaRPr>
          </a:p>
        </p:txBody>
      </p:sp>
      <p:sp>
        <p:nvSpPr>
          <p:cNvPr id="14" name="عنصر نائب للتاريخ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2017-2018</a:t>
            </a:r>
            <a:endParaRPr lang="ar-SY"/>
          </a:p>
        </p:txBody>
      </p:sp>
      <p:sp>
        <p:nvSpPr>
          <p:cNvPr id="15" name="عنصر نائب لرقم الشريحة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11</a:t>
            </a:fld>
            <a:endParaRPr lang="ar-SY"/>
          </a:p>
        </p:txBody>
      </p:sp>
      <p:sp>
        <p:nvSpPr>
          <p:cNvPr id="16" name="عنصر نائب للتذييل 1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/>
              <a:t>د. عماد الروح - منظمات الجهد المستمر</a:t>
            </a:r>
          </a:p>
        </p:txBody>
      </p:sp>
      <p:sp>
        <p:nvSpPr>
          <p:cNvPr id="17" name="مربع نص 16"/>
          <p:cNvSpPr txBox="1"/>
          <p:nvPr/>
        </p:nvSpPr>
        <p:spPr>
          <a:xfrm>
            <a:off x="2928926" y="5286388"/>
            <a:ext cx="5929354" cy="954107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1">
            <a:spAutoFit/>
          </a:bodyPr>
          <a:lstStyle/>
          <a:p>
            <a:r>
              <a:rPr lang="ar-SY" sz="2800" b="1" dirty="0">
                <a:cs typeface="Simplified Arabic" pitchFamily="2" charset="-78"/>
              </a:rPr>
              <a:t>بما أن الجهد الوسطي والتيار الوسطي متوافقين في الاتجاه يسمى هذا المنظم بالمنظم وحيد الربع</a:t>
            </a:r>
          </a:p>
        </p:txBody>
      </p:sp>
      <p:cxnSp>
        <p:nvCxnSpPr>
          <p:cNvPr id="20" name="رابط كسهم مستقيم 19"/>
          <p:cNvCxnSpPr/>
          <p:nvPr/>
        </p:nvCxnSpPr>
        <p:spPr>
          <a:xfrm flipH="1">
            <a:off x="3347864" y="1412776"/>
            <a:ext cx="1224136" cy="144016"/>
          </a:xfrm>
          <a:prstGeom prst="straightConnector1">
            <a:avLst/>
          </a:prstGeom>
          <a:ln w="381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cover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9" grpId="0" animBg="1"/>
      <p:bldP spid="1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59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28650" y="319088"/>
            <a:ext cx="7886700" cy="6219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عنصر نائب للتاريخ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2017-2018</a:t>
            </a:r>
            <a:endParaRPr lang="ar-SY" dirty="0"/>
          </a:p>
        </p:txBody>
      </p:sp>
      <p:sp>
        <p:nvSpPr>
          <p:cNvPr id="3" name="عنصر نائب للتذييل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/>
              <a:t>د. عماد الروح - منظمات الجهد المستمر</a:t>
            </a:r>
            <a:endParaRPr lang="ar-SY" dirty="0"/>
          </a:p>
        </p:txBody>
      </p:sp>
      <p:sp>
        <p:nvSpPr>
          <p:cNvPr id="4" name="عنصر نائب لرقم الشريحة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12</a:t>
            </a:fld>
            <a:endParaRPr lang="ar-SY" dirty="0"/>
          </a:p>
        </p:txBody>
      </p:sp>
      <p:sp>
        <p:nvSpPr>
          <p:cNvPr id="12" name="مربع نص 11"/>
          <p:cNvSpPr txBox="1"/>
          <p:nvPr/>
        </p:nvSpPr>
        <p:spPr>
          <a:xfrm>
            <a:off x="4857752" y="-71462"/>
            <a:ext cx="3929090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SY" sz="2800" b="1" dirty="0">
                <a:solidFill>
                  <a:srgbClr val="FF0000"/>
                </a:solidFill>
                <a:cs typeface="Simplified Arabic" pitchFamily="2" charset="-78"/>
              </a:rPr>
              <a:t>– دراسة تذبذب تيار الحمولة :</a:t>
            </a:r>
          </a:p>
        </p:txBody>
      </p:sp>
      <p:pic>
        <p:nvPicPr>
          <p:cNvPr id="23859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5576" y="3356992"/>
            <a:ext cx="1676400" cy="1533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dissolv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لتاريخ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2017-2018</a:t>
            </a:r>
            <a:endParaRPr lang="ar-SY" dirty="0"/>
          </a:p>
        </p:txBody>
      </p:sp>
      <p:sp>
        <p:nvSpPr>
          <p:cNvPr id="3" name="عنصر نائب للتذييل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/>
              <a:t>د. عماد الروح - منظمات الجهد المستمر</a:t>
            </a:r>
            <a:endParaRPr lang="ar-SY" dirty="0"/>
          </a:p>
        </p:txBody>
      </p:sp>
      <p:sp>
        <p:nvSpPr>
          <p:cNvPr id="4" name="عنصر نائب لرقم الشريحة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13</a:t>
            </a:fld>
            <a:endParaRPr lang="ar-SY" dirty="0"/>
          </a:p>
        </p:txBody>
      </p:sp>
      <p:pic>
        <p:nvPicPr>
          <p:cNvPr id="2908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836712"/>
            <a:ext cx="6142142" cy="37895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081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16016" y="3284984"/>
            <a:ext cx="4124325" cy="14097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مستطيل 6"/>
          <p:cNvSpPr/>
          <p:nvPr/>
        </p:nvSpPr>
        <p:spPr>
          <a:xfrm>
            <a:off x="5364088" y="1340768"/>
            <a:ext cx="360040" cy="504056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رابط كسهم مستقيم 7"/>
          <p:cNvCxnSpPr/>
          <p:nvPr/>
        </p:nvCxnSpPr>
        <p:spPr>
          <a:xfrm>
            <a:off x="5724128" y="1844824"/>
            <a:ext cx="288032" cy="1476164"/>
          </a:xfrm>
          <a:prstGeom prst="straightConnector1">
            <a:avLst/>
          </a:prstGeom>
          <a:ln w="28575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4" dur="500"/>
                                        <p:tgtEl>
                                          <p:spTgt spid="2908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مربع نص 9"/>
          <p:cNvSpPr txBox="1"/>
          <p:nvPr/>
        </p:nvSpPr>
        <p:spPr>
          <a:xfrm>
            <a:off x="4857752" y="-71462"/>
            <a:ext cx="3929090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SY" sz="2800" b="1" dirty="0">
                <a:solidFill>
                  <a:srgbClr val="FF0000"/>
                </a:solidFill>
                <a:cs typeface="Simplified Arabic" pitchFamily="2" charset="-78"/>
              </a:rPr>
              <a:t>– دراسة تذبذب تيار الحمولة :</a:t>
            </a:r>
          </a:p>
        </p:txBody>
      </p:sp>
      <p:sp>
        <p:nvSpPr>
          <p:cNvPr id="15" name="مربع نص 14"/>
          <p:cNvSpPr txBox="1"/>
          <p:nvPr/>
        </p:nvSpPr>
        <p:spPr>
          <a:xfrm>
            <a:off x="5500694" y="2679232"/>
            <a:ext cx="3286148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SY" sz="2800" b="1" dirty="0">
                <a:solidFill>
                  <a:srgbClr val="0070C0"/>
                </a:solidFill>
                <a:cs typeface="Simplified Arabic" pitchFamily="2" charset="-78"/>
              </a:rPr>
              <a:t>معادلة التيار</a:t>
            </a:r>
          </a:p>
        </p:txBody>
      </p:sp>
      <p:graphicFrame>
        <p:nvGraphicFramePr>
          <p:cNvPr id="173065" name="Object 3"/>
          <p:cNvGraphicFramePr>
            <a:graphicFrameLocks noChangeAspect="1"/>
          </p:cNvGraphicFramePr>
          <p:nvPr/>
        </p:nvGraphicFramePr>
        <p:xfrm>
          <a:off x="5626118" y="2702717"/>
          <a:ext cx="1517650" cy="476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3109" name="Equation" r:id="rId3" imgW="647640" imgH="203040" progId="Equation.DSMT4">
                  <p:embed/>
                </p:oleObj>
              </mc:Choice>
              <mc:Fallback>
                <p:oleObj name="Equation" r:id="rId3" imgW="647640" imgH="20304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26118" y="2702717"/>
                        <a:ext cx="1517650" cy="4762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2"/>
          <p:cNvGraphicFramePr>
            <a:graphicFrameLocks noChangeAspect="1"/>
          </p:cNvGraphicFramePr>
          <p:nvPr/>
        </p:nvGraphicFramePr>
        <p:xfrm>
          <a:off x="5541988" y="3133730"/>
          <a:ext cx="2673350" cy="1009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3110" name="Equation" r:id="rId5" imgW="1143000" imgH="431640" progId="Equation.DSMT4">
                  <p:embed/>
                </p:oleObj>
              </mc:Choice>
              <mc:Fallback>
                <p:oleObj name="Equation" r:id="rId5" imgW="1143000" imgH="43164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41988" y="3133730"/>
                        <a:ext cx="2673350" cy="10096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73071" name="Picture 15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28596" y="357166"/>
            <a:ext cx="3695700" cy="2257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73072" name="Picture 16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28596" y="3214686"/>
            <a:ext cx="3695700" cy="2257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2" name="مستطيل 21"/>
          <p:cNvSpPr/>
          <p:nvPr/>
        </p:nvSpPr>
        <p:spPr>
          <a:xfrm>
            <a:off x="3571868" y="500042"/>
            <a:ext cx="142876" cy="2214578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Y"/>
          </a:p>
        </p:txBody>
      </p:sp>
      <p:sp>
        <p:nvSpPr>
          <p:cNvPr id="23" name="مستطيل 22"/>
          <p:cNvSpPr/>
          <p:nvPr/>
        </p:nvSpPr>
        <p:spPr>
          <a:xfrm>
            <a:off x="357158" y="3214686"/>
            <a:ext cx="3429024" cy="2214578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Y"/>
          </a:p>
        </p:txBody>
      </p:sp>
      <p:cxnSp>
        <p:nvCxnSpPr>
          <p:cNvPr id="25" name="رابط كسهم مستقيم 24"/>
          <p:cNvCxnSpPr>
            <a:stCxn id="22" idx="2"/>
          </p:cNvCxnSpPr>
          <p:nvPr/>
        </p:nvCxnSpPr>
        <p:spPr>
          <a:xfrm rot="5400000">
            <a:off x="3071802" y="2643182"/>
            <a:ext cx="500066" cy="642942"/>
          </a:xfrm>
          <a:prstGeom prst="straightConnector1">
            <a:avLst/>
          </a:prstGeom>
          <a:ln w="381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مربع نص 23"/>
          <p:cNvSpPr txBox="1"/>
          <p:nvPr/>
        </p:nvSpPr>
        <p:spPr>
          <a:xfrm>
            <a:off x="4429124" y="428604"/>
            <a:ext cx="4357718" cy="224676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/>
            <a:r>
              <a:rPr lang="ar-SY" sz="2800" b="1" dirty="0">
                <a:latin typeface="Times New Roman" pitchFamily="18" charset="0"/>
                <a:cs typeface="Simplified Arabic" pitchFamily="2" charset="-78"/>
              </a:rPr>
              <a:t>بسبب كون الجهد مكون من نبضات وبسبب كون الحمولة </a:t>
            </a:r>
            <a:r>
              <a:rPr lang="ar-SY" sz="2800" b="1" dirty="0" err="1">
                <a:latin typeface="Times New Roman" pitchFamily="18" charset="0"/>
                <a:cs typeface="Simplified Arabic" pitchFamily="2" charset="-78"/>
              </a:rPr>
              <a:t>أومية</a:t>
            </a:r>
            <a:r>
              <a:rPr lang="ar-SY" sz="2800" b="1" dirty="0">
                <a:latin typeface="Times New Roman" pitchFamily="18" charset="0"/>
                <a:cs typeface="Simplified Arabic" pitchFamily="2" charset="-78"/>
              </a:rPr>
              <a:t> تحريضية فإن تيار الحمولة سيكون عبارة عن منحنيات </a:t>
            </a:r>
            <a:r>
              <a:rPr lang="ar-SY" sz="2800" b="1" dirty="0" err="1">
                <a:latin typeface="Times New Roman" pitchFamily="18" charset="0"/>
                <a:cs typeface="Simplified Arabic" pitchFamily="2" charset="-78"/>
              </a:rPr>
              <a:t>أسية</a:t>
            </a:r>
            <a:r>
              <a:rPr lang="ar-SY" sz="2800" b="1" dirty="0">
                <a:latin typeface="Times New Roman" pitchFamily="18" charset="0"/>
                <a:cs typeface="Simplified Arabic" pitchFamily="2" charset="-78"/>
              </a:rPr>
              <a:t> تتراوح بين قيمة عظمى وقيمة دنيا.</a:t>
            </a:r>
          </a:p>
        </p:txBody>
      </p:sp>
      <p:graphicFrame>
        <p:nvGraphicFramePr>
          <p:cNvPr id="11" name="Object 2"/>
          <p:cNvGraphicFramePr>
            <a:graphicFrameLocks noChangeAspect="1"/>
          </p:cNvGraphicFramePr>
          <p:nvPr/>
        </p:nvGraphicFramePr>
        <p:xfrm>
          <a:off x="3902105" y="3978275"/>
          <a:ext cx="4956175" cy="985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3111" name="Equation" r:id="rId9" imgW="2108160" imgH="419040" progId="Equation.DSMT4">
                  <p:embed/>
                </p:oleObj>
              </mc:Choice>
              <mc:Fallback>
                <p:oleObj name="Equation" r:id="rId9" imgW="2108160" imgH="419040" progId="Equation.DSMT4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02105" y="3978275"/>
                        <a:ext cx="4956175" cy="9858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3"/>
          <p:cNvGraphicFramePr>
            <a:graphicFrameLocks noChangeAspect="1"/>
          </p:cNvGraphicFramePr>
          <p:nvPr/>
        </p:nvGraphicFramePr>
        <p:xfrm>
          <a:off x="7215206" y="5049324"/>
          <a:ext cx="1612900" cy="479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3112" name="Equation" r:id="rId11" imgW="685800" imgH="203040" progId="Equation.DSMT4">
                  <p:embed/>
                </p:oleObj>
              </mc:Choice>
              <mc:Fallback>
                <p:oleObj name="Equation" r:id="rId11" imgW="685800" imgH="203040" progId="Equation.DSMT4">
                  <p:embed/>
                  <p:pic>
                    <p:nvPicPr>
                      <p:cNvPr id="0" name="Picture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15206" y="5049324"/>
                        <a:ext cx="1612900" cy="4794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2"/>
          <p:cNvGraphicFramePr>
            <a:graphicFrameLocks noChangeAspect="1"/>
          </p:cNvGraphicFramePr>
          <p:nvPr/>
        </p:nvGraphicFramePr>
        <p:xfrm>
          <a:off x="4560904" y="4846655"/>
          <a:ext cx="2439988" cy="1011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3113" name="Equation" r:id="rId13" imgW="1041120" imgH="431640" progId="Equation.DSMT4">
                  <p:embed/>
                </p:oleObj>
              </mc:Choice>
              <mc:Fallback>
                <p:oleObj name="Equation" r:id="rId13" imgW="1041120" imgH="431640" progId="Equation.DSMT4">
                  <p:embed/>
                  <p:pic>
                    <p:nvPicPr>
                      <p:cNvPr id="0" name="Picture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60904" y="4846655"/>
                        <a:ext cx="2439988" cy="10112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2"/>
          <p:cNvGraphicFramePr>
            <a:graphicFrameLocks noChangeAspect="1"/>
          </p:cNvGraphicFramePr>
          <p:nvPr/>
        </p:nvGraphicFramePr>
        <p:xfrm>
          <a:off x="4937155" y="5643563"/>
          <a:ext cx="3921125" cy="803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3114" name="Equation" r:id="rId15" imgW="1676160" imgH="342720" progId="Equation.DSMT4">
                  <p:embed/>
                </p:oleObj>
              </mc:Choice>
              <mc:Fallback>
                <p:oleObj name="Equation" r:id="rId15" imgW="1676160" imgH="342720" progId="Equation.DSMT4">
                  <p:embed/>
                  <p:pic>
                    <p:nvPicPr>
                      <p:cNvPr id="0" name="Picture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37155" y="5643563"/>
                        <a:ext cx="3921125" cy="8032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مربع نص 17"/>
          <p:cNvSpPr txBox="1"/>
          <p:nvPr/>
        </p:nvSpPr>
        <p:spPr>
          <a:xfrm>
            <a:off x="1714480" y="142852"/>
            <a:ext cx="571504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2400" b="1" dirty="0" err="1">
                <a:solidFill>
                  <a:srgbClr val="FF0000"/>
                </a:solidFill>
                <a:sym typeface="Symbol"/>
              </a:rPr>
              <a:t>v</a:t>
            </a:r>
            <a:r>
              <a:rPr lang="en-US" sz="2400" b="1" baseline="-25000" dirty="0" err="1">
                <a:solidFill>
                  <a:srgbClr val="FF0000"/>
                </a:solidFill>
                <a:sym typeface="Symbol"/>
              </a:rPr>
              <a:t>L</a:t>
            </a:r>
            <a:endParaRPr lang="en-US" sz="2400" b="1" baseline="-25000" dirty="0">
              <a:solidFill>
                <a:srgbClr val="FF0000"/>
              </a:solidFill>
              <a:sym typeface="Symbol"/>
            </a:endParaRPr>
          </a:p>
        </p:txBody>
      </p:sp>
      <p:sp>
        <p:nvSpPr>
          <p:cNvPr id="19" name="مربع نص 18"/>
          <p:cNvSpPr txBox="1"/>
          <p:nvPr/>
        </p:nvSpPr>
        <p:spPr>
          <a:xfrm>
            <a:off x="1785918" y="1357298"/>
            <a:ext cx="571504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2400" b="1" dirty="0" err="1">
                <a:solidFill>
                  <a:srgbClr val="0070C0"/>
                </a:solidFill>
                <a:sym typeface="Symbol"/>
              </a:rPr>
              <a:t>i</a:t>
            </a:r>
            <a:r>
              <a:rPr lang="en-US" sz="2400" b="1" baseline="-25000" dirty="0" err="1">
                <a:solidFill>
                  <a:srgbClr val="0070C0"/>
                </a:solidFill>
                <a:sym typeface="Symbol"/>
              </a:rPr>
              <a:t>L</a:t>
            </a:r>
            <a:endParaRPr lang="en-US" sz="2400" b="1" baseline="-25000" dirty="0">
              <a:solidFill>
                <a:srgbClr val="0070C0"/>
              </a:solidFill>
              <a:sym typeface="Symbol"/>
            </a:endParaRPr>
          </a:p>
        </p:txBody>
      </p:sp>
      <p:sp>
        <p:nvSpPr>
          <p:cNvPr id="20" name="مربع نص 19"/>
          <p:cNvSpPr txBox="1"/>
          <p:nvPr/>
        </p:nvSpPr>
        <p:spPr>
          <a:xfrm>
            <a:off x="1214414" y="3121914"/>
            <a:ext cx="571504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2400" b="1" dirty="0" err="1">
                <a:solidFill>
                  <a:srgbClr val="FF0000"/>
                </a:solidFill>
                <a:sym typeface="Symbol"/>
              </a:rPr>
              <a:t>v</a:t>
            </a:r>
            <a:r>
              <a:rPr lang="en-US" sz="2400" b="1" baseline="-25000" dirty="0" err="1">
                <a:solidFill>
                  <a:srgbClr val="FF0000"/>
                </a:solidFill>
                <a:sym typeface="Symbol"/>
              </a:rPr>
              <a:t>L</a:t>
            </a:r>
            <a:endParaRPr lang="en-US" sz="2400" b="1" baseline="-25000" dirty="0">
              <a:solidFill>
                <a:srgbClr val="FF0000"/>
              </a:solidFill>
              <a:sym typeface="Symbol"/>
            </a:endParaRPr>
          </a:p>
        </p:txBody>
      </p:sp>
      <p:sp>
        <p:nvSpPr>
          <p:cNvPr id="21" name="مربع نص 20"/>
          <p:cNvSpPr txBox="1"/>
          <p:nvPr/>
        </p:nvSpPr>
        <p:spPr>
          <a:xfrm>
            <a:off x="1285852" y="4357694"/>
            <a:ext cx="571504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2400" b="1" dirty="0" err="1">
                <a:solidFill>
                  <a:srgbClr val="0070C0"/>
                </a:solidFill>
                <a:sym typeface="Symbol"/>
              </a:rPr>
              <a:t>i</a:t>
            </a:r>
            <a:r>
              <a:rPr lang="en-US" sz="2400" b="1" baseline="-25000" dirty="0" err="1">
                <a:solidFill>
                  <a:srgbClr val="0070C0"/>
                </a:solidFill>
                <a:sym typeface="Symbol"/>
              </a:rPr>
              <a:t>L</a:t>
            </a:r>
            <a:endParaRPr lang="en-US" sz="2400" b="1" baseline="-25000" dirty="0">
              <a:solidFill>
                <a:srgbClr val="0070C0"/>
              </a:solidFill>
              <a:sym typeface="Symbol"/>
            </a:endParaRPr>
          </a:p>
        </p:txBody>
      </p:sp>
      <p:sp>
        <p:nvSpPr>
          <p:cNvPr id="27" name="مربع نص 26"/>
          <p:cNvSpPr txBox="1"/>
          <p:nvPr/>
        </p:nvSpPr>
        <p:spPr>
          <a:xfrm>
            <a:off x="642910" y="5500702"/>
            <a:ext cx="642942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2400" b="1" dirty="0">
                <a:sym typeface="Symbol"/>
              </a:rPr>
              <a:t>T</a:t>
            </a:r>
            <a:endParaRPr lang="en-US" sz="2400" b="1" baseline="-25000" dirty="0">
              <a:sym typeface="Symbol"/>
            </a:endParaRPr>
          </a:p>
        </p:txBody>
      </p:sp>
      <p:sp>
        <p:nvSpPr>
          <p:cNvPr id="30" name="مربع نص 29"/>
          <p:cNvSpPr txBox="1"/>
          <p:nvPr/>
        </p:nvSpPr>
        <p:spPr>
          <a:xfrm>
            <a:off x="1785918" y="5500702"/>
            <a:ext cx="642942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2400" b="1" dirty="0">
                <a:sym typeface="Symbol"/>
              </a:rPr>
              <a:t>T</a:t>
            </a:r>
            <a:endParaRPr lang="en-US" sz="2400" b="1" baseline="-25000" dirty="0">
              <a:sym typeface="Symbol"/>
            </a:endParaRPr>
          </a:p>
        </p:txBody>
      </p:sp>
      <p:sp>
        <p:nvSpPr>
          <p:cNvPr id="31" name="مربع نص 30"/>
          <p:cNvSpPr txBox="1"/>
          <p:nvPr/>
        </p:nvSpPr>
        <p:spPr>
          <a:xfrm>
            <a:off x="142844" y="5500702"/>
            <a:ext cx="642942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2400" b="1" dirty="0">
                <a:sym typeface="Symbol"/>
              </a:rPr>
              <a:t>0</a:t>
            </a:r>
            <a:endParaRPr lang="en-US" sz="2400" b="1" baseline="-25000" dirty="0">
              <a:sym typeface="Symbol"/>
            </a:endParaRPr>
          </a:p>
        </p:txBody>
      </p:sp>
      <p:sp>
        <p:nvSpPr>
          <p:cNvPr id="32" name="مربع نص 31"/>
          <p:cNvSpPr txBox="1"/>
          <p:nvPr/>
        </p:nvSpPr>
        <p:spPr>
          <a:xfrm>
            <a:off x="3786182" y="571480"/>
            <a:ext cx="642942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2400" b="1" dirty="0">
                <a:sym typeface="Symbol"/>
              </a:rPr>
              <a:t>t</a:t>
            </a:r>
            <a:endParaRPr lang="en-US" sz="2400" b="1" baseline="-25000" dirty="0">
              <a:sym typeface="Symbol"/>
            </a:endParaRPr>
          </a:p>
        </p:txBody>
      </p:sp>
      <p:sp>
        <p:nvSpPr>
          <p:cNvPr id="33" name="مربع نص 32"/>
          <p:cNvSpPr txBox="1"/>
          <p:nvPr/>
        </p:nvSpPr>
        <p:spPr>
          <a:xfrm>
            <a:off x="3786182" y="2071678"/>
            <a:ext cx="642942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2400" b="1" dirty="0">
                <a:sym typeface="Symbol"/>
              </a:rPr>
              <a:t>t</a:t>
            </a:r>
            <a:endParaRPr lang="en-US" sz="2400" b="1" baseline="-25000" dirty="0">
              <a:sym typeface="Symbol"/>
            </a:endParaRPr>
          </a:p>
        </p:txBody>
      </p:sp>
      <p:sp>
        <p:nvSpPr>
          <p:cNvPr id="34" name="مربع نص 33"/>
          <p:cNvSpPr txBox="1"/>
          <p:nvPr/>
        </p:nvSpPr>
        <p:spPr>
          <a:xfrm>
            <a:off x="3786182" y="3500438"/>
            <a:ext cx="642942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2400" b="1" dirty="0">
                <a:sym typeface="Symbol"/>
              </a:rPr>
              <a:t>t</a:t>
            </a:r>
            <a:endParaRPr lang="en-US" sz="2400" b="1" baseline="-25000" dirty="0">
              <a:sym typeface="Symbol"/>
            </a:endParaRPr>
          </a:p>
        </p:txBody>
      </p:sp>
      <p:sp>
        <p:nvSpPr>
          <p:cNvPr id="35" name="مربع نص 34"/>
          <p:cNvSpPr txBox="1"/>
          <p:nvPr/>
        </p:nvSpPr>
        <p:spPr>
          <a:xfrm>
            <a:off x="3786182" y="5000636"/>
            <a:ext cx="642942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2400" b="1" dirty="0">
                <a:sym typeface="Symbol"/>
              </a:rPr>
              <a:t>t</a:t>
            </a:r>
            <a:endParaRPr lang="en-US" sz="2400" b="1" baseline="-25000" dirty="0">
              <a:sym typeface="Symbol"/>
            </a:endParaRPr>
          </a:p>
        </p:txBody>
      </p:sp>
      <p:sp>
        <p:nvSpPr>
          <p:cNvPr id="36" name="عنصر نائب للتاريخ 3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2017-2018</a:t>
            </a:r>
            <a:endParaRPr lang="ar-SY"/>
          </a:p>
        </p:txBody>
      </p:sp>
      <p:sp>
        <p:nvSpPr>
          <p:cNvPr id="37" name="عنصر نائب لرقم الشريحة 3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14</a:t>
            </a:fld>
            <a:endParaRPr lang="ar-SY"/>
          </a:p>
        </p:txBody>
      </p:sp>
      <p:sp>
        <p:nvSpPr>
          <p:cNvPr id="38" name="عنصر نائب للتذييل 3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/>
              <a:t>د. عماد الروح - منظمات الجهد المستمر</a:t>
            </a:r>
          </a:p>
        </p:txBody>
      </p:sp>
      <p:sp>
        <p:nvSpPr>
          <p:cNvPr id="39" name="مربع نص 38"/>
          <p:cNvSpPr txBox="1"/>
          <p:nvPr/>
        </p:nvSpPr>
        <p:spPr>
          <a:xfrm>
            <a:off x="1071538" y="2691466"/>
            <a:ext cx="2071702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800" dirty="0">
                <a:solidFill>
                  <a:srgbClr val="00B050"/>
                </a:solidFill>
              </a:rPr>
              <a:t>Zoom in</a:t>
            </a:r>
            <a:endParaRPr lang="ar-SA" sz="2800" dirty="0">
              <a:solidFill>
                <a:srgbClr val="00B050"/>
              </a:solidFill>
            </a:endParaRPr>
          </a:p>
        </p:txBody>
      </p:sp>
    </p:spTree>
  </p:cSld>
  <p:clrMapOvr>
    <a:masterClrMapping/>
  </p:clrMapOvr>
  <p:transition>
    <p:cover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4" dur="500"/>
                                        <p:tgtEl>
                                          <p:spTgt spid="1730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1730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5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6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76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2" grpId="0" animBg="1"/>
      <p:bldP spid="23" grpId="0" animBg="1"/>
      <p:bldP spid="20" grpId="0"/>
      <p:bldP spid="21" grpId="0"/>
      <p:bldP spid="27" grpId="0"/>
      <p:bldP spid="30" grpId="0"/>
      <p:bldP spid="31" grpId="0"/>
      <p:bldP spid="34" grpId="0"/>
      <p:bldP spid="35" grpId="0"/>
      <p:bldP spid="3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مربع نص 9"/>
          <p:cNvSpPr txBox="1"/>
          <p:nvPr/>
        </p:nvSpPr>
        <p:spPr>
          <a:xfrm>
            <a:off x="4857752" y="-71462"/>
            <a:ext cx="3929090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SY" sz="2800" b="1" dirty="0">
                <a:solidFill>
                  <a:srgbClr val="FF0000"/>
                </a:solidFill>
                <a:cs typeface="Simplified Arabic" pitchFamily="2" charset="-78"/>
              </a:rPr>
              <a:t>– دراسة تذبذب تيار الحمولة :</a:t>
            </a:r>
          </a:p>
        </p:txBody>
      </p:sp>
      <p:graphicFrame>
        <p:nvGraphicFramePr>
          <p:cNvPr id="14" name="Object 2"/>
          <p:cNvGraphicFramePr>
            <a:graphicFrameLocks noChangeAspect="1"/>
          </p:cNvGraphicFramePr>
          <p:nvPr/>
        </p:nvGraphicFramePr>
        <p:xfrm>
          <a:off x="5143504" y="1928802"/>
          <a:ext cx="3119437" cy="536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9240" name="Equation" r:id="rId3" imgW="1333440" imgH="228600" progId="Equation.DSMT4">
                  <p:embed/>
                </p:oleObj>
              </mc:Choice>
              <mc:Fallback>
                <p:oleObj name="Equation" r:id="rId3" imgW="1333440" imgH="228600" progId="Equation.DSMT4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43504" y="1928802"/>
                        <a:ext cx="3119437" cy="536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8575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مربع نص 23"/>
          <p:cNvSpPr txBox="1"/>
          <p:nvPr/>
        </p:nvSpPr>
        <p:spPr>
          <a:xfrm>
            <a:off x="5500694" y="500042"/>
            <a:ext cx="3286148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SY" sz="2800" b="1" dirty="0">
                <a:cs typeface="Simplified Arabic" pitchFamily="2" charset="-78"/>
              </a:rPr>
              <a:t>بالأخذ بعين الاعتبار أن :</a:t>
            </a:r>
          </a:p>
        </p:txBody>
      </p:sp>
      <p:graphicFrame>
        <p:nvGraphicFramePr>
          <p:cNvPr id="26" name="Object 2"/>
          <p:cNvGraphicFramePr>
            <a:graphicFrameLocks noChangeAspect="1"/>
          </p:cNvGraphicFramePr>
          <p:nvPr/>
        </p:nvGraphicFramePr>
        <p:xfrm>
          <a:off x="5630863" y="1143000"/>
          <a:ext cx="2017712" cy="534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9241" name="Equation" r:id="rId5" imgW="863280" imgH="228600" progId="Equation.DSMT4">
                  <p:embed/>
                </p:oleObj>
              </mc:Choice>
              <mc:Fallback>
                <p:oleObj name="Equation" r:id="rId5" imgW="863280" imgH="228600" progId="Equation.DSMT4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30863" y="1143000"/>
                        <a:ext cx="2017712" cy="5349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" name="مربع نص 26"/>
          <p:cNvSpPr txBox="1"/>
          <p:nvPr/>
        </p:nvSpPr>
        <p:spPr>
          <a:xfrm>
            <a:off x="4500562" y="2620028"/>
            <a:ext cx="4286280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SY" sz="2800" b="1" dirty="0">
                <a:cs typeface="Simplified Arabic" pitchFamily="2" charset="-78"/>
              </a:rPr>
              <a:t>ومن المعادلتين (</a:t>
            </a:r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ar-SY" sz="2800" b="1" dirty="0">
                <a:cs typeface="Simplified Arabic" pitchFamily="2" charset="-78"/>
              </a:rPr>
              <a:t>) </a:t>
            </a:r>
            <a:r>
              <a:rPr lang="ar-SY" sz="2800" b="1" dirty="0" err="1">
                <a:cs typeface="Simplified Arabic" pitchFamily="2" charset="-78"/>
              </a:rPr>
              <a:t>و</a:t>
            </a:r>
            <a:r>
              <a:rPr lang="ar-SY" sz="2800" b="1" dirty="0">
                <a:cs typeface="Simplified Arabic" pitchFamily="2" charset="-78"/>
              </a:rPr>
              <a:t> (</a:t>
            </a:r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ar-SY" sz="2800" b="1" dirty="0">
                <a:cs typeface="Simplified Arabic" pitchFamily="2" charset="-78"/>
              </a:rPr>
              <a:t>) نجد :</a:t>
            </a:r>
          </a:p>
        </p:txBody>
      </p:sp>
      <p:sp>
        <p:nvSpPr>
          <p:cNvPr id="29" name="مربع نص 28"/>
          <p:cNvSpPr txBox="1"/>
          <p:nvPr/>
        </p:nvSpPr>
        <p:spPr>
          <a:xfrm>
            <a:off x="4214810" y="4929198"/>
            <a:ext cx="4572032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SY" sz="2800" b="1" dirty="0">
                <a:cs typeface="Simplified Arabic" pitchFamily="2" charset="-78"/>
              </a:rPr>
              <a:t>يتعلق تذبذب تيار الحمولة بكل من : </a:t>
            </a:r>
          </a:p>
        </p:txBody>
      </p:sp>
      <p:graphicFrame>
        <p:nvGraphicFramePr>
          <p:cNvPr id="30" name="Object 2"/>
          <p:cNvGraphicFramePr>
            <a:graphicFrameLocks noChangeAspect="1"/>
          </p:cNvGraphicFramePr>
          <p:nvPr/>
        </p:nvGraphicFramePr>
        <p:xfrm>
          <a:off x="5429256" y="5500702"/>
          <a:ext cx="1908175" cy="458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9242" name="Equation" r:id="rId7" imgW="952200" imgH="228600" progId="Equation.DSMT4">
                  <p:embed/>
                </p:oleObj>
              </mc:Choice>
              <mc:Fallback>
                <p:oleObj name="Equation" r:id="rId7" imgW="952200" imgH="228600" progId="Equation.DSMT4">
                  <p:embed/>
                  <p:pic>
                    <p:nvPicPr>
                      <p:cNvPr id="0" name="Picture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29256" y="5500702"/>
                        <a:ext cx="1908175" cy="4587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8575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7" name="Picture 15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428596" y="357166"/>
            <a:ext cx="3695700" cy="2257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8" name="Picture 16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428596" y="3214686"/>
            <a:ext cx="3695700" cy="2257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9" name="مستطيل 18"/>
          <p:cNvSpPr/>
          <p:nvPr/>
        </p:nvSpPr>
        <p:spPr>
          <a:xfrm>
            <a:off x="3571868" y="500042"/>
            <a:ext cx="142876" cy="2214578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Y"/>
          </a:p>
        </p:txBody>
      </p:sp>
      <p:sp>
        <p:nvSpPr>
          <p:cNvPr id="20" name="مستطيل 19"/>
          <p:cNvSpPr/>
          <p:nvPr/>
        </p:nvSpPr>
        <p:spPr>
          <a:xfrm>
            <a:off x="357158" y="3214686"/>
            <a:ext cx="3429024" cy="2214578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Y"/>
          </a:p>
        </p:txBody>
      </p:sp>
      <p:cxnSp>
        <p:nvCxnSpPr>
          <p:cNvPr id="21" name="رابط كسهم مستقيم 20"/>
          <p:cNvCxnSpPr>
            <a:stCxn id="19" idx="2"/>
          </p:cNvCxnSpPr>
          <p:nvPr/>
        </p:nvCxnSpPr>
        <p:spPr>
          <a:xfrm rot="5400000">
            <a:off x="3071802" y="2643182"/>
            <a:ext cx="500066" cy="642942"/>
          </a:xfrm>
          <a:prstGeom prst="straightConnector1">
            <a:avLst/>
          </a:prstGeom>
          <a:ln w="381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مربع نص 31"/>
          <p:cNvSpPr txBox="1"/>
          <p:nvPr/>
        </p:nvSpPr>
        <p:spPr>
          <a:xfrm>
            <a:off x="1714480" y="142852"/>
            <a:ext cx="571504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2400" b="1" dirty="0" err="1">
                <a:solidFill>
                  <a:srgbClr val="FF0000"/>
                </a:solidFill>
                <a:sym typeface="Symbol"/>
              </a:rPr>
              <a:t>v</a:t>
            </a:r>
            <a:r>
              <a:rPr lang="en-US" sz="2400" b="1" baseline="-25000" dirty="0" err="1">
                <a:solidFill>
                  <a:srgbClr val="FF0000"/>
                </a:solidFill>
                <a:sym typeface="Symbol"/>
              </a:rPr>
              <a:t>L</a:t>
            </a:r>
            <a:endParaRPr lang="en-US" sz="2400" b="1" baseline="-25000" dirty="0">
              <a:solidFill>
                <a:srgbClr val="FF0000"/>
              </a:solidFill>
              <a:sym typeface="Symbol"/>
            </a:endParaRPr>
          </a:p>
        </p:txBody>
      </p:sp>
      <p:sp>
        <p:nvSpPr>
          <p:cNvPr id="33" name="مربع نص 32"/>
          <p:cNvSpPr txBox="1"/>
          <p:nvPr/>
        </p:nvSpPr>
        <p:spPr>
          <a:xfrm>
            <a:off x="1785918" y="1357298"/>
            <a:ext cx="571504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2400" b="1" dirty="0" err="1">
                <a:solidFill>
                  <a:srgbClr val="0070C0"/>
                </a:solidFill>
                <a:sym typeface="Symbol"/>
              </a:rPr>
              <a:t>i</a:t>
            </a:r>
            <a:r>
              <a:rPr lang="en-US" sz="2400" b="1" baseline="-25000" dirty="0" err="1">
                <a:solidFill>
                  <a:srgbClr val="0070C0"/>
                </a:solidFill>
                <a:sym typeface="Symbol"/>
              </a:rPr>
              <a:t>L</a:t>
            </a:r>
            <a:endParaRPr lang="en-US" sz="2400" b="1" baseline="-25000" dirty="0">
              <a:solidFill>
                <a:srgbClr val="0070C0"/>
              </a:solidFill>
              <a:sym typeface="Symbol"/>
            </a:endParaRPr>
          </a:p>
        </p:txBody>
      </p:sp>
      <p:sp>
        <p:nvSpPr>
          <p:cNvPr id="34" name="مربع نص 33"/>
          <p:cNvSpPr txBox="1"/>
          <p:nvPr/>
        </p:nvSpPr>
        <p:spPr>
          <a:xfrm>
            <a:off x="1214414" y="3127716"/>
            <a:ext cx="571504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2400" b="1" dirty="0" err="1">
                <a:solidFill>
                  <a:srgbClr val="FF0000"/>
                </a:solidFill>
                <a:sym typeface="Symbol"/>
              </a:rPr>
              <a:t>v</a:t>
            </a:r>
            <a:r>
              <a:rPr lang="en-US" sz="2400" b="1" baseline="-25000" dirty="0" err="1">
                <a:solidFill>
                  <a:srgbClr val="FF0000"/>
                </a:solidFill>
                <a:sym typeface="Symbol"/>
              </a:rPr>
              <a:t>L</a:t>
            </a:r>
            <a:endParaRPr lang="en-US" sz="2400" b="1" baseline="-25000" dirty="0">
              <a:solidFill>
                <a:srgbClr val="FF0000"/>
              </a:solidFill>
              <a:sym typeface="Symbol"/>
            </a:endParaRPr>
          </a:p>
        </p:txBody>
      </p:sp>
      <p:sp>
        <p:nvSpPr>
          <p:cNvPr id="35" name="مربع نص 34"/>
          <p:cNvSpPr txBox="1"/>
          <p:nvPr/>
        </p:nvSpPr>
        <p:spPr>
          <a:xfrm>
            <a:off x="1285852" y="4357694"/>
            <a:ext cx="571504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2400" b="1" dirty="0" err="1">
                <a:solidFill>
                  <a:srgbClr val="0070C0"/>
                </a:solidFill>
                <a:sym typeface="Symbol"/>
              </a:rPr>
              <a:t>i</a:t>
            </a:r>
            <a:r>
              <a:rPr lang="en-US" sz="2400" b="1" baseline="-25000" dirty="0" err="1">
                <a:solidFill>
                  <a:srgbClr val="0070C0"/>
                </a:solidFill>
                <a:sym typeface="Symbol"/>
              </a:rPr>
              <a:t>L</a:t>
            </a:r>
            <a:endParaRPr lang="en-US" sz="2400" b="1" baseline="-25000" dirty="0">
              <a:solidFill>
                <a:srgbClr val="0070C0"/>
              </a:solidFill>
              <a:sym typeface="Symbol"/>
            </a:endParaRPr>
          </a:p>
        </p:txBody>
      </p:sp>
      <p:sp>
        <p:nvSpPr>
          <p:cNvPr id="36" name="مربع نص 35"/>
          <p:cNvSpPr txBox="1"/>
          <p:nvPr/>
        </p:nvSpPr>
        <p:spPr>
          <a:xfrm>
            <a:off x="642910" y="5500702"/>
            <a:ext cx="642942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2400" b="1" dirty="0">
                <a:sym typeface="Symbol"/>
              </a:rPr>
              <a:t>T</a:t>
            </a:r>
            <a:endParaRPr lang="en-US" sz="2400" b="1" baseline="-25000" dirty="0">
              <a:sym typeface="Symbol"/>
            </a:endParaRPr>
          </a:p>
        </p:txBody>
      </p:sp>
      <p:sp>
        <p:nvSpPr>
          <p:cNvPr id="37" name="مربع نص 36"/>
          <p:cNvSpPr txBox="1"/>
          <p:nvPr/>
        </p:nvSpPr>
        <p:spPr>
          <a:xfrm>
            <a:off x="1785918" y="5500702"/>
            <a:ext cx="642942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2400" b="1" dirty="0">
                <a:sym typeface="Symbol"/>
              </a:rPr>
              <a:t>T</a:t>
            </a:r>
            <a:endParaRPr lang="en-US" sz="2400" b="1" baseline="-25000" dirty="0">
              <a:sym typeface="Symbol"/>
            </a:endParaRPr>
          </a:p>
        </p:txBody>
      </p:sp>
      <p:sp>
        <p:nvSpPr>
          <p:cNvPr id="38" name="مربع نص 37"/>
          <p:cNvSpPr txBox="1"/>
          <p:nvPr/>
        </p:nvSpPr>
        <p:spPr>
          <a:xfrm>
            <a:off x="142844" y="5500702"/>
            <a:ext cx="642942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2400" b="1" dirty="0">
                <a:sym typeface="Symbol"/>
              </a:rPr>
              <a:t>0</a:t>
            </a:r>
            <a:endParaRPr lang="en-US" sz="2400" b="1" baseline="-25000" dirty="0">
              <a:sym typeface="Symbol"/>
            </a:endParaRPr>
          </a:p>
        </p:txBody>
      </p:sp>
      <p:sp>
        <p:nvSpPr>
          <p:cNvPr id="39" name="مربع نص 38"/>
          <p:cNvSpPr txBox="1"/>
          <p:nvPr/>
        </p:nvSpPr>
        <p:spPr>
          <a:xfrm>
            <a:off x="3786182" y="571480"/>
            <a:ext cx="642942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2400" b="1" dirty="0">
                <a:sym typeface="Symbol"/>
              </a:rPr>
              <a:t>t</a:t>
            </a:r>
            <a:endParaRPr lang="en-US" sz="2400" b="1" baseline="-25000" dirty="0">
              <a:sym typeface="Symbol"/>
            </a:endParaRPr>
          </a:p>
        </p:txBody>
      </p:sp>
      <p:sp>
        <p:nvSpPr>
          <p:cNvPr id="40" name="مربع نص 39"/>
          <p:cNvSpPr txBox="1"/>
          <p:nvPr/>
        </p:nvSpPr>
        <p:spPr>
          <a:xfrm>
            <a:off x="3786182" y="2071678"/>
            <a:ext cx="642942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2400" b="1" dirty="0">
                <a:sym typeface="Symbol"/>
              </a:rPr>
              <a:t>t</a:t>
            </a:r>
            <a:endParaRPr lang="en-US" sz="2400" b="1" baseline="-25000" dirty="0">
              <a:sym typeface="Symbol"/>
            </a:endParaRPr>
          </a:p>
        </p:txBody>
      </p:sp>
      <p:sp>
        <p:nvSpPr>
          <p:cNvPr id="41" name="مربع نص 40"/>
          <p:cNvSpPr txBox="1"/>
          <p:nvPr/>
        </p:nvSpPr>
        <p:spPr>
          <a:xfrm>
            <a:off x="3786182" y="3500438"/>
            <a:ext cx="642942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2400" b="1" dirty="0">
                <a:sym typeface="Symbol"/>
              </a:rPr>
              <a:t>t</a:t>
            </a:r>
            <a:endParaRPr lang="en-US" sz="2400" b="1" baseline="-25000" dirty="0">
              <a:sym typeface="Symbol"/>
            </a:endParaRPr>
          </a:p>
        </p:txBody>
      </p:sp>
      <p:sp>
        <p:nvSpPr>
          <p:cNvPr id="42" name="مربع نص 41"/>
          <p:cNvSpPr txBox="1"/>
          <p:nvPr/>
        </p:nvSpPr>
        <p:spPr>
          <a:xfrm>
            <a:off x="3786182" y="5000636"/>
            <a:ext cx="642942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2400" b="1" dirty="0">
                <a:sym typeface="Symbol"/>
              </a:rPr>
              <a:t>t</a:t>
            </a:r>
            <a:endParaRPr lang="en-US" sz="2400" b="1" baseline="-25000" dirty="0">
              <a:sym typeface="Symbol"/>
            </a:endParaRPr>
          </a:p>
        </p:txBody>
      </p:sp>
      <p:graphicFrame>
        <p:nvGraphicFramePr>
          <p:cNvPr id="28" name="Object 2"/>
          <p:cNvGraphicFramePr>
            <a:graphicFrameLocks noChangeAspect="1"/>
          </p:cNvGraphicFramePr>
          <p:nvPr/>
        </p:nvGraphicFramePr>
        <p:xfrm>
          <a:off x="3929058" y="3286124"/>
          <a:ext cx="4938712" cy="1519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9243" name="Equation" r:id="rId11" imgW="2108160" imgH="647640" progId="Equation.DSMT4">
                  <p:embed/>
                </p:oleObj>
              </mc:Choice>
              <mc:Fallback>
                <p:oleObj name="Equation" r:id="rId11" imgW="2108160" imgH="64764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29058" y="3286124"/>
                        <a:ext cx="4938712" cy="1519237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 w="28575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3" name="عنصر نائب للتاريخ 4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2017-2018</a:t>
            </a:r>
            <a:endParaRPr lang="ar-SY"/>
          </a:p>
        </p:txBody>
      </p:sp>
      <p:sp>
        <p:nvSpPr>
          <p:cNvPr id="44" name="عنصر نائب لرقم الشريحة 4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15</a:t>
            </a:fld>
            <a:endParaRPr lang="ar-SY"/>
          </a:p>
        </p:txBody>
      </p:sp>
      <p:sp>
        <p:nvSpPr>
          <p:cNvPr id="45" name="عنصر نائب للتذييل 4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/>
              <a:t>د. عماد الروح - منظمات الجهد المستمر</a:t>
            </a:r>
          </a:p>
        </p:txBody>
      </p:sp>
      <p:sp>
        <p:nvSpPr>
          <p:cNvPr id="31" name="مربع نص 30"/>
          <p:cNvSpPr txBox="1"/>
          <p:nvPr/>
        </p:nvSpPr>
        <p:spPr>
          <a:xfrm>
            <a:off x="1071538" y="2691466"/>
            <a:ext cx="2071702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800" dirty="0">
                <a:solidFill>
                  <a:srgbClr val="00B050"/>
                </a:solidFill>
              </a:rPr>
              <a:t>Zoom in</a:t>
            </a:r>
            <a:endParaRPr lang="ar-SA" sz="2800" dirty="0">
              <a:solidFill>
                <a:srgbClr val="00B05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4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0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2395" name="Object 3"/>
          <p:cNvGraphicFramePr>
            <a:graphicFrameLocks noChangeAspect="1"/>
          </p:cNvGraphicFramePr>
          <p:nvPr/>
        </p:nvGraphicFramePr>
        <p:xfrm>
          <a:off x="2102644" y="692696"/>
          <a:ext cx="4938712" cy="1519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2458" name="Equation" r:id="rId3" imgW="2108160" imgH="647640" progId="Equation.DSMT4">
                  <p:embed/>
                </p:oleObj>
              </mc:Choice>
              <mc:Fallback>
                <p:oleObj name="Equation" r:id="rId3" imgW="2108160" imgH="647640" progId="Equation.DSMT4">
                  <p:embed/>
                  <p:pic>
                    <p:nvPicPr>
                      <p:cNvPr id="0" name="Picture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02644" y="692696"/>
                        <a:ext cx="4938712" cy="1519238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28575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عنصر نائب للتاريخ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2017-2018</a:t>
            </a:r>
            <a:endParaRPr lang="ar-SY" dirty="0"/>
          </a:p>
        </p:txBody>
      </p:sp>
      <p:sp>
        <p:nvSpPr>
          <p:cNvPr id="3" name="عنصر نائب للتذييل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/>
              <a:t>د. عماد الروح - منظمات الجهد المستمر</a:t>
            </a:r>
            <a:endParaRPr lang="ar-SY" dirty="0"/>
          </a:p>
        </p:txBody>
      </p:sp>
      <p:sp>
        <p:nvSpPr>
          <p:cNvPr id="4" name="عنصر نائب لرقم الشريحة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16</a:t>
            </a:fld>
            <a:endParaRPr lang="ar-SY" dirty="0"/>
          </a:p>
        </p:txBody>
      </p:sp>
      <p:sp>
        <p:nvSpPr>
          <p:cNvPr id="5" name="مربع نص 4"/>
          <p:cNvSpPr txBox="1"/>
          <p:nvPr/>
        </p:nvSpPr>
        <p:spPr>
          <a:xfrm>
            <a:off x="1907704" y="332656"/>
            <a:ext cx="6879138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SY" sz="2800" b="1" dirty="0">
                <a:solidFill>
                  <a:srgbClr val="FF0000"/>
                </a:solidFill>
                <a:cs typeface="Simplified Arabic" pitchFamily="2" charset="-78"/>
              </a:rPr>
              <a:t>تذبذب تيار الحمولة </a:t>
            </a:r>
            <a:r>
              <a:rPr lang="ar-SY" sz="2800" b="1" dirty="0" err="1">
                <a:solidFill>
                  <a:srgbClr val="FF0000"/>
                </a:solidFill>
                <a:cs typeface="Simplified Arabic" pitchFamily="2" charset="-78"/>
              </a:rPr>
              <a:t>الأعظمي:</a:t>
            </a:r>
            <a:endParaRPr lang="ar-SY" sz="2800" b="1" dirty="0">
              <a:solidFill>
                <a:srgbClr val="FF0000"/>
              </a:solidFill>
              <a:cs typeface="Simplified Arabic" pitchFamily="2" charset="-78"/>
            </a:endParaRPr>
          </a:p>
        </p:txBody>
      </p:sp>
      <p:graphicFrame>
        <p:nvGraphicFramePr>
          <p:cNvPr id="6" name="Object 2"/>
          <p:cNvGraphicFramePr>
            <a:graphicFrameLocks noChangeAspect="1"/>
          </p:cNvGraphicFramePr>
          <p:nvPr/>
        </p:nvGraphicFramePr>
        <p:xfrm>
          <a:off x="2393938" y="2276872"/>
          <a:ext cx="1547813" cy="1012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2459" name="Equation" r:id="rId5" imgW="660240" imgH="431640" progId="Equation.DSMT4">
                  <p:embed/>
                </p:oleObj>
              </mc:Choice>
              <mc:Fallback>
                <p:oleObj name="Equation" r:id="rId5" imgW="660240" imgH="43164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93938" y="2276872"/>
                        <a:ext cx="1547813" cy="1012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8575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7" name="مجموعة 16"/>
          <p:cNvGrpSpPr/>
          <p:nvPr/>
        </p:nvGrpSpPr>
        <p:grpSpPr>
          <a:xfrm>
            <a:off x="4348163" y="2522538"/>
            <a:ext cx="1727447" cy="476250"/>
            <a:chOff x="4348163" y="2666554"/>
            <a:chExt cx="1727447" cy="476250"/>
          </a:xfrm>
        </p:grpSpPr>
        <p:graphicFrame>
          <p:nvGraphicFramePr>
            <p:cNvPr id="7" name="Object 2"/>
            <p:cNvGraphicFramePr>
              <a:graphicFrameLocks noChangeAspect="1"/>
            </p:cNvGraphicFramePr>
            <p:nvPr/>
          </p:nvGraphicFramePr>
          <p:xfrm>
            <a:off x="4348163" y="2708920"/>
            <a:ext cx="447675" cy="3571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72460" name="Equation" r:id="rId7" imgW="190440" imgH="152280" progId="Equation.DSMT4">
                    <p:embed/>
                  </p:oleObj>
                </mc:Choice>
                <mc:Fallback>
                  <p:oleObj name="Equation" r:id="rId7" imgW="190440" imgH="152280" progId="Equation.DSMT4">
                    <p:embed/>
                    <p:pic>
                      <p:nvPicPr>
                        <p:cNvPr id="0" name="Picture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48163" y="2708920"/>
                          <a:ext cx="447675" cy="35718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28575">
                              <a:solidFill>
                                <a:srgbClr val="FF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" name="Object 2"/>
            <p:cNvGraphicFramePr>
              <a:graphicFrameLocks noChangeAspect="1"/>
            </p:cNvGraphicFramePr>
            <p:nvPr/>
          </p:nvGraphicFramePr>
          <p:xfrm>
            <a:off x="5004048" y="2666554"/>
            <a:ext cx="1071562" cy="4762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72461" name="Equation" r:id="rId9" imgW="457200" imgH="203040" progId="Equation.DSMT4">
                    <p:embed/>
                  </p:oleObj>
                </mc:Choice>
                <mc:Fallback>
                  <p:oleObj name="Equation" r:id="rId9" imgW="457200" imgH="203040" progId="Equation.DSMT4">
                    <p:embed/>
                    <p:pic>
                      <p:nvPicPr>
                        <p:cNvPr id="0" name="Picture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004048" y="2666554"/>
                          <a:ext cx="1071562" cy="4762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28575">
                              <a:solidFill>
                                <a:srgbClr val="FF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272389" name="Object 3"/>
          <p:cNvGraphicFramePr>
            <a:graphicFrameLocks noChangeAspect="1"/>
          </p:cNvGraphicFramePr>
          <p:nvPr/>
        </p:nvGraphicFramePr>
        <p:xfrm>
          <a:off x="2815183" y="3356992"/>
          <a:ext cx="3629025" cy="1012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2462" name="Equation" r:id="rId11" imgW="1549080" imgH="431640" progId="Equation.DSMT4">
                  <p:embed/>
                </p:oleObj>
              </mc:Choice>
              <mc:Fallback>
                <p:oleObj name="Equation" r:id="rId11" imgW="1549080" imgH="431640" progId="Equation.DSMT4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15183" y="3356992"/>
                        <a:ext cx="3629025" cy="1012825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28575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3"/>
          <p:cNvGraphicFramePr>
            <a:graphicFrameLocks noChangeAspect="1"/>
          </p:cNvGraphicFramePr>
          <p:nvPr/>
        </p:nvGraphicFramePr>
        <p:xfrm>
          <a:off x="1947466" y="4747245"/>
          <a:ext cx="1725612" cy="536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2463" name="Equation" r:id="rId13" imgW="736560" imgH="228600" progId="Equation.DSMT4">
                  <p:embed/>
                </p:oleObj>
              </mc:Choice>
              <mc:Fallback>
                <p:oleObj name="Equation" r:id="rId13" imgW="736560" imgH="228600" progId="Equation.DSMT4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47466" y="4747245"/>
                        <a:ext cx="1725612" cy="536575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28575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2"/>
          <p:cNvGraphicFramePr>
            <a:graphicFrameLocks noChangeAspect="1"/>
          </p:cNvGraphicFramePr>
          <p:nvPr/>
        </p:nvGraphicFramePr>
        <p:xfrm>
          <a:off x="3747666" y="4836939"/>
          <a:ext cx="447675" cy="357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2464" name="Equation" r:id="rId15" imgW="190440" imgH="152280" progId="Equation.DSMT4">
                  <p:embed/>
                </p:oleObj>
              </mc:Choice>
              <mc:Fallback>
                <p:oleObj name="Equation" r:id="rId15" imgW="190440" imgH="152280" progId="Equation.DSMT4">
                  <p:embed/>
                  <p:pic>
                    <p:nvPicPr>
                      <p:cNvPr id="0" name="Picture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47666" y="4836939"/>
                        <a:ext cx="447675" cy="3571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8575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3"/>
          <p:cNvGraphicFramePr>
            <a:graphicFrameLocks noChangeAspect="1"/>
          </p:cNvGraphicFramePr>
          <p:nvPr/>
        </p:nvGraphicFramePr>
        <p:xfrm>
          <a:off x="4251722" y="4509120"/>
          <a:ext cx="2944812" cy="1012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2465" name="Equation" r:id="rId17" imgW="1257120" imgH="431640" progId="Equation.DSMT4">
                  <p:embed/>
                </p:oleObj>
              </mc:Choice>
              <mc:Fallback>
                <p:oleObj name="Equation" r:id="rId17" imgW="1257120" imgH="431640" progId="Equation.DSMT4">
                  <p:embed/>
                  <p:pic>
                    <p:nvPicPr>
                      <p:cNvPr id="0" name="Picture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51722" y="4509120"/>
                        <a:ext cx="2944812" cy="1012825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28575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3"/>
          <p:cNvGraphicFramePr>
            <a:graphicFrameLocks noChangeAspect="1"/>
          </p:cNvGraphicFramePr>
          <p:nvPr/>
        </p:nvGraphicFramePr>
        <p:xfrm>
          <a:off x="3367088" y="5517232"/>
          <a:ext cx="2409825" cy="1012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2466" name="Equation" r:id="rId19" imgW="1028520" imgH="431640" progId="Equation.DSMT4">
                  <p:embed/>
                </p:oleObj>
              </mc:Choice>
              <mc:Fallback>
                <p:oleObj name="Equation" r:id="rId19" imgW="1028520" imgH="431640" progId="Equation.DSMT4">
                  <p:embed/>
                  <p:pic>
                    <p:nvPicPr>
                      <p:cNvPr id="0" name="Picture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67088" y="5517232"/>
                        <a:ext cx="2409825" cy="1012825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 w="28575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3"/>
          <p:cNvGraphicFramePr>
            <a:graphicFrameLocks noChangeAspect="1"/>
          </p:cNvGraphicFramePr>
          <p:nvPr/>
        </p:nvGraphicFramePr>
        <p:xfrm>
          <a:off x="1643042" y="5786454"/>
          <a:ext cx="1487487" cy="477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2467" name="Equation" r:id="rId21" imgW="634680" imgH="203040" progId="Equation.DSMT4">
                  <p:embed/>
                </p:oleObj>
              </mc:Choice>
              <mc:Fallback>
                <p:oleObj name="Equation" r:id="rId21" imgW="634680" imgH="203040" progId="Equation.DSMT4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43042" y="5786454"/>
                        <a:ext cx="1487487" cy="477837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28575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cover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500"/>
                                        <p:tgtEl>
                                          <p:spTgt spid="272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لتاريخ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2017-2018</a:t>
            </a:r>
            <a:endParaRPr lang="ar-SY" dirty="0"/>
          </a:p>
        </p:txBody>
      </p:sp>
      <p:sp>
        <p:nvSpPr>
          <p:cNvPr id="3" name="عنصر نائب للتذييل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/>
              <a:t>د. عماد الروح - منظمات الجهد المستمر</a:t>
            </a:r>
            <a:endParaRPr lang="ar-SY" dirty="0"/>
          </a:p>
        </p:txBody>
      </p:sp>
      <p:sp>
        <p:nvSpPr>
          <p:cNvPr id="4" name="عنصر نائب لرقم الشريحة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17</a:t>
            </a:fld>
            <a:endParaRPr lang="ar-SY" dirty="0"/>
          </a:p>
        </p:txBody>
      </p:sp>
      <p:sp>
        <p:nvSpPr>
          <p:cNvPr id="5" name="مربع نص 4"/>
          <p:cNvSpPr txBox="1"/>
          <p:nvPr/>
        </p:nvSpPr>
        <p:spPr>
          <a:xfrm>
            <a:off x="1907704" y="332656"/>
            <a:ext cx="6879138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SY" sz="2800" b="1" dirty="0">
                <a:solidFill>
                  <a:srgbClr val="FF0000"/>
                </a:solidFill>
                <a:cs typeface="Simplified Arabic" pitchFamily="2" charset="-78"/>
              </a:rPr>
              <a:t>تطبيقات عملية: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CA2544F-A9E0-432F-83DE-AECF35E259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0380" y="855876"/>
            <a:ext cx="6803239" cy="5539914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36297FD2-D89E-457B-B64E-18F9731C44F4}"/>
              </a:ext>
            </a:extLst>
          </p:cNvPr>
          <p:cNvSpPr/>
          <p:nvPr/>
        </p:nvSpPr>
        <p:spPr>
          <a:xfrm>
            <a:off x="2123728" y="1894415"/>
            <a:ext cx="864096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789ADE8-D923-4D41-A736-B24F750F69A8}"/>
              </a:ext>
            </a:extLst>
          </p:cNvPr>
          <p:cNvSpPr/>
          <p:nvPr/>
        </p:nvSpPr>
        <p:spPr>
          <a:xfrm>
            <a:off x="1547664" y="2584360"/>
            <a:ext cx="2880320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9E2978A-C804-4997-93B1-CEA298FF153A}"/>
              </a:ext>
            </a:extLst>
          </p:cNvPr>
          <p:cNvSpPr/>
          <p:nvPr/>
        </p:nvSpPr>
        <p:spPr>
          <a:xfrm>
            <a:off x="2996952" y="3409809"/>
            <a:ext cx="864096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مربع نص 23">
            <a:extLst>
              <a:ext uri="{FF2B5EF4-FFF2-40B4-BE49-F238E27FC236}">
                <a16:creationId xmlns:a16="http://schemas.microsoft.com/office/drawing/2014/main" id="{A598E5DB-FB1F-41F6-BA94-63925C221B60}"/>
              </a:ext>
            </a:extLst>
          </p:cNvPr>
          <p:cNvSpPr txBox="1"/>
          <p:nvPr/>
        </p:nvSpPr>
        <p:spPr>
          <a:xfrm>
            <a:off x="539552" y="1802372"/>
            <a:ext cx="936104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Y" sz="2000" b="1" dirty="0">
                <a:cs typeface="Simplified Arabic" pitchFamily="2" charset="-78"/>
              </a:rPr>
              <a:t>المردود</a:t>
            </a:r>
          </a:p>
        </p:txBody>
      </p:sp>
      <p:sp>
        <p:nvSpPr>
          <p:cNvPr id="22" name="مربع نص 23">
            <a:extLst>
              <a:ext uri="{FF2B5EF4-FFF2-40B4-BE49-F238E27FC236}">
                <a16:creationId xmlns:a16="http://schemas.microsoft.com/office/drawing/2014/main" id="{FB7CF98E-F559-443D-872E-DA451057CF69}"/>
              </a:ext>
            </a:extLst>
          </p:cNvPr>
          <p:cNvSpPr txBox="1"/>
          <p:nvPr/>
        </p:nvSpPr>
        <p:spPr>
          <a:xfrm>
            <a:off x="539552" y="2472861"/>
            <a:ext cx="936104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Y" sz="2000" b="1" dirty="0">
                <a:cs typeface="Simplified Arabic" pitchFamily="2" charset="-78"/>
              </a:rPr>
              <a:t>الخرج</a:t>
            </a:r>
          </a:p>
        </p:txBody>
      </p:sp>
      <p:sp>
        <p:nvSpPr>
          <p:cNvPr id="23" name="مربع نص 23">
            <a:extLst>
              <a:ext uri="{FF2B5EF4-FFF2-40B4-BE49-F238E27FC236}">
                <a16:creationId xmlns:a16="http://schemas.microsoft.com/office/drawing/2014/main" id="{6A2AC6C9-C70D-47F4-9D50-0BE371B1AF9A}"/>
              </a:ext>
            </a:extLst>
          </p:cNvPr>
          <p:cNvSpPr txBox="1"/>
          <p:nvPr/>
        </p:nvSpPr>
        <p:spPr>
          <a:xfrm>
            <a:off x="539552" y="3317766"/>
            <a:ext cx="936104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Y" sz="2000" b="1" dirty="0">
                <a:cs typeface="Simplified Arabic" pitchFamily="2" charset="-78"/>
              </a:rPr>
              <a:t>الدخل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225D66F-1DE1-490B-8BB6-1A328F225B1C}"/>
              </a:ext>
            </a:extLst>
          </p:cNvPr>
          <p:cNvSpPr/>
          <p:nvPr/>
        </p:nvSpPr>
        <p:spPr>
          <a:xfrm>
            <a:off x="1547664" y="2420887"/>
            <a:ext cx="1881336" cy="15998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95DC762-AC56-497D-8F62-0E93F11AEDA5}"/>
              </a:ext>
            </a:extLst>
          </p:cNvPr>
          <p:cNvSpPr/>
          <p:nvPr/>
        </p:nvSpPr>
        <p:spPr>
          <a:xfrm>
            <a:off x="4788024" y="1220971"/>
            <a:ext cx="576064" cy="55436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مربع نص 23">
            <a:extLst>
              <a:ext uri="{FF2B5EF4-FFF2-40B4-BE49-F238E27FC236}">
                <a16:creationId xmlns:a16="http://schemas.microsoft.com/office/drawing/2014/main" id="{F5ADEE0F-94F4-4649-A824-F5A656ABA4A5}"/>
              </a:ext>
            </a:extLst>
          </p:cNvPr>
          <p:cNvSpPr txBox="1"/>
          <p:nvPr/>
        </p:nvSpPr>
        <p:spPr>
          <a:xfrm>
            <a:off x="3563888" y="704364"/>
            <a:ext cx="936104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Y" sz="2000" b="1" dirty="0">
                <a:cs typeface="Simplified Arabic" pitchFamily="2" charset="-78"/>
              </a:rPr>
              <a:t>التيار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6B551A3-AB30-4F55-B016-1D46866A2A4F}"/>
              </a:ext>
            </a:extLst>
          </p:cNvPr>
          <p:cNvCxnSpPr>
            <a:cxnSpLocks/>
          </p:cNvCxnSpPr>
          <p:nvPr/>
        </p:nvCxnSpPr>
        <p:spPr>
          <a:xfrm>
            <a:off x="4220582" y="1077749"/>
            <a:ext cx="495434" cy="26301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B84A7E7-4F48-4AE3-8031-E5CDD1FCB559}"/>
              </a:ext>
            </a:extLst>
          </p:cNvPr>
          <p:cNvCxnSpPr/>
          <p:nvPr/>
        </p:nvCxnSpPr>
        <p:spPr>
          <a:xfrm flipH="1">
            <a:off x="3563888" y="1196752"/>
            <a:ext cx="372973" cy="118034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43DC5253-118E-4BC7-AADD-CFA590748FF8}"/>
              </a:ext>
            </a:extLst>
          </p:cNvPr>
          <p:cNvSpPr/>
          <p:nvPr/>
        </p:nvSpPr>
        <p:spPr>
          <a:xfrm>
            <a:off x="5652120" y="5301208"/>
            <a:ext cx="864096" cy="7920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مربع نص 23">
            <a:extLst>
              <a:ext uri="{FF2B5EF4-FFF2-40B4-BE49-F238E27FC236}">
                <a16:creationId xmlns:a16="http://schemas.microsoft.com/office/drawing/2014/main" id="{AB566580-F501-4D83-A4AA-CCFDB85F3536}"/>
              </a:ext>
            </a:extLst>
          </p:cNvPr>
          <p:cNvSpPr txBox="1"/>
          <p:nvPr/>
        </p:nvSpPr>
        <p:spPr>
          <a:xfrm>
            <a:off x="7596336" y="5517232"/>
            <a:ext cx="936104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Y" sz="2000" b="1" dirty="0">
                <a:cs typeface="Simplified Arabic" pitchFamily="2" charset="-78"/>
              </a:rPr>
              <a:t>الغلاف</a:t>
            </a:r>
          </a:p>
        </p:txBody>
      </p:sp>
    </p:spTree>
    <p:extLst>
      <p:ext uri="{BB962C8B-B14F-4D97-AF65-F5344CB8AC3E}">
        <p14:creationId xmlns:p14="http://schemas.microsoft.com/office/powerpoint/2010/main" val="1009036125"/>
      </p:ext>
    </p:extLst>
  </p:cSld>
  <p:clrMapOvr>
    <a:masterClrMapping/>
  </p:clrMapOvr>
  <p:transition>
    <p:cover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9" grpId="0" animBg="1"/>
      <p:bldP spid="20" grpId="0" animBg="1"/>
      <p:bldP spid="21" grpId="0"/>
      <p:bldP spid="22" grpId="0"/>
      <p:bldP spid="23" grpId="0"/>
      <p:bldP spid="26" grpId="0" animBg="1"/>
      <p:bldP spid="27" grpId="0" animBg="1"/>
      <p:bldP spid="28" grpId="0"/>
      <p:bldP spid="34" grpId="0" animBg="1"/>
      <p:bldP spid="3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8A28544-DB50-44B8-9B89-3033B8034E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2017-2018</a:t>
            </a:r>
            <a:endParaRPr lang="ar-SY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3C827C4-86EC-4458-9312-194537ECBD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/>
              <a:t>د. عماد الروح - منظمات الجهد المستمر</a:t>
            </a:r>
            <a:endParaRPr lang="ar-SY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58AAFF-9257-46DB-9869-B2111D82A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18</a:t>
            </a:fld>
            <a:endParaRPr lang="ar-SY" dirty="0"/>
          </a:p>
        </p:txBody>
      </p:sp>
      <p:sp>
        <p:nvSpPr>
          <p:cNvPr id="5" name="مربع نص 4">
            <a:extLst>
              <a:ext uri="{FF2B5EF4-FFF2-40B4-BE49-F238E27FC236}">
                <a16:creationId xmlns:a16="http://schemas.microsoft.com/office/drawing/2014/main" id="{9D0F65A9-D62D-4417-9088-D4FC7B61CD4D}"/>
              </a:ext>
            </a:extLst>
          </p:cNvPr>
          <p:cNvSpPr txBox="1"/>
          <p:nvPr/>
        </p:nvSpPr>
        <p:spPr>
          <a:xfrm>
            <a:off x="1907704" y="332656"/>
            <a:ext cx="6879138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SY" sz="2800" b="1" dirty="0">
                <a:solidFill>
                  <a:srgbClr val="FF0000"/>
                </a:solidFill>
                <a:cs typeface="Simplified Arabic" pitchFamily="2" charset="-78"/>
              </a:rPr>
              <a:t>تطبيقات عملية: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DA56684-7E6E-49AF-8FF6-1D534B4D8C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980728"/>
            <a:ext cx="6948264" cy="238879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C9B1D0D-B448-4C4C-B689-780F3B27C740}"/>
              </a:ext>
            </a:extLst>
          </p:cNvPr>
          <p:cNvSpPr/>
          <p:nvPr/>
        </p:nvSpPr>
        <p:spPr>
          <a:xfrm>
            <a:off x="971600" y="3645024"/>
            <a:ext cx="60304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dirty="0"/>
              <a:t>http://www.ti.com/product/LM2678/description</a:t>
            </a:r>
          </a:p>
        </p:txBody>
      </p:sp>
      <p:sp>
        <p:nvSpPr>
          <p:cNvPr id="9" name="مربع نص 23">
            <a:extLst>
              <a:ext uri="{FF2B5EF4-FFF2-40B4-BE49-F238E27FC236}">
                <a16:creationId xmlns:a16="http://schemas.microsoft.com/office/drawing/2014/main" id="{0F411FDC-1608-48A5-A8D0-90939D606C71}"/>
              </a:ext>
            </a:extLst>
          </p:cNvPr>
          <p:cNvSpPr txBox="1"/>
          <p:nvPr/>
        </p:nvSpPr>
        <p:spPr>
          <a:xfrm>
            <a:off x="6804248" y="3681424"/>
            <a:ext cx="1550546" cy="3385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600" b="1" dirty="0">
                <a:cs typeface="Simplified Arabic" pitchFamily="2" charset="-78"/>
              </a:rPr>
              <a:t>)</a:t>
            </a:r>
            <a:r>
              <a:rPr lang="ar-SY" sz="1600" b="1" dirty="0">
                <a:cs typeface="Simplified Arabic" pitchFamily="2" charset="-78"/>
              </a:rPr>
              <a:t>تحتاج بروكسي</a:t>
            </a:r>
            <a:r>
              <a:rPr lang="en-US" sz="1600" b="1" dirty="0">
                <a:cs typeface="Simplified Arabic" pitchFamily="2" charset="-78"/>
              </a:rPr>
              <a:t>(</a:t>
            </a:r>
            <a:endParaRPr lang="ar-SY" sz="1600" b="1" dirty="0">
              <a:cs typeface="Simplified Arabic" pitchFamily="2" charset="-78"/>
            </a:endParaRPr>
          </a:p>
        </p:txBody>
      </p:sp>
      <p:pic>
        <p:nvPicPr>
          <p:cNvPr id="331780" name="Picture 4" descr="Image result for 7-Pin TO-263 image">
            <a:extLst>
              <a:ext uri="{FF2B5EF4-FFF2-40B4-BE49-F238E27FC236}">
                <a16:creationId xmlns:a16="http://schemas.microsoft.com/office/drawing/2014/main" id="{07244F37-20AC-43D2-BC09-AD4677A41C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4426059"/>
            <a:ext cx="1496742" cy="1395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1782" name="Picture 6" descr="Image result for 7-Pin TO-220 image">
            <a:extLst>
              <a:ext uri="{FF2B5EF4-FFF2-40B4-BE49-F238E27FC236}">
                <a16:creationId xmlns:a16="http://schemas.microsoft.com/office/drawing/2014/main" id="{E219BCC5-BA6B-4729-9BB3-CB78E2607D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1948" y="4370457"/>
            <a:ext cx="2460104" cy="1506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1784" name="Picture 8" descr="Related image">
            <a:extLst>
              <a:ext uri="{FF2B5EF4-FFF2-40B4-BE49-F238E27FC236}">
                <a16:creationId xmlns:a16="http://schemas.microsoft.com/office/drawing/2014/main" id="{45F16818-C500-45AD-9346-4306E58C1C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4677" y="4653136"/>
            <a:ext cx="1034678" cy="72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5954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1526DA5-50DC-436A-A7D8-CE8B67AB7D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712" y="594266"/>
            <a:ext cx="5316231" cy="5776112"/>
          </a:xfrm>
          <a:prstGeom prst="rect">
            <a:avLst/>
          </a:prstGeom>
        </p:spPr>
      </p:pic>
      <p:sp>
        <p:nvSpPr>
          <p:cNvPr id="2" name="عنصر نائب للتاريخ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2017-2018</a:t>
            </a:r>
            <a:endParaRPr lang="ar-SY" dirty="0"/>
          </a:p>
        </p:txBody>
      </p:sp>
      <p:sp>
        <p:nvSpPr>
          <p:cNvPr id="3" name="عنصر نائب للتذييل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/>
              <a:t>د. عماد الروح - منظمات الجهد المستمر</a:t>
            </a:r>
            <a:endParaRPr lang="ar-SY" dirty="0"/>
          </a:p>
        </p:txBody>
      </p:sp>
      <p:sp>
        <p:nvSpPr>
          <p:cNvPr id="4" name="عنصر نائب لرقم الشريحة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19</a:t>
            </a:fld>
            <a:endParaRPr lang="ar-SY" dirty="0"/>
          </a:p>
        </p:txBody>
      </p:sp>
      <p:sp>
        <p:nvSpPr>
          <p:cNvPr id="5" name="مربع نص 4"/>
          <p:cNvSpPr txBox="1"/>
          <p:nvPr/>
        </p:nvSpPr>
        <p:spPr>
          <a:xfrm>
            <a:off x="1907704" y="332656"/>
            <a:ext cx="6879138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SY" sz="2800" b="1" dirty="0">
                <a:solidFill>
                  <a:srgbClr val="FF0000"/>
                </a:solidFill>
                <a:cs typeface="Simplified Arabic" pitchFamily="2" charset="-78"/>
              </a:rPr>
              <a:t>تطبيقات عملية: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6297FD2-D89E-457B-B64E-18F9731C44F4}"/>
              </a:ext>
            </a:extLst>
          </p:cNvPr>
          <p:cNvSpPr/>
          <p:nvPr/>
        </p:nvSpPr>
        <p:spPr>
          <a:xfrm>
            <a:off x="2267744" y="5569784"/>
            <a:ext cx="864096" cy="1683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789ADE8-D923-4D41-A736-B24F750F69A8}"/>
              </a:ext>
            </a:extLst>
          </p:cNvPr>
          <p:cNvSpPr/>
          <p:nvPr/>
        </p:nvSpPr>
        <p:spPr>
          <a:xfrm>
            <a:off x="2267744" y="4489796"/>
            <a:ext cx="2520280" cy="15998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9E2978A-C804-4997-93B1-CEA298FF153A}"/>
              </a:ext>
            </a:extLst>
          </p:cNvPr>
          <p:cNvSpPr/>
          <p:nvPr/>
        </p:nvSpPr>
        <p:spPr>
          <a:xfrm>
            <a:off x="2267744" y="5045306"/>
            <a:ext cx="1161256" cy="1152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مربع نص 23">
            <a:extLst>
              <a:ext uri="{FF2B5EF4-FFF2-40B4-BE49-F238E27FC236}">
                <a16:creationId xmlns:a16="http://schemas.microsoft.com/office/drawing/2014/main" id="{A598E5DB-FB1F-41F6-BA94-63925C221B60}"/>
              </a:ext>
            </a:extLst>
          </p:cNvPr>
          <p:cNvSpPr txBox="1"/>
          <p:nvPr/>
        </p:nvSpPr>
        <p:spPr>
          <a:xfrm>
            <a:off x="1380005" y="5449509"/>
            <a:ext cx="936104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Y" sz="2000" b="1" dirty="0">
                <a:cs typeface="Simplified Arabic" pitchFamily="2" charset="-78"/>
              </a:rPr>
              <a:t>المردود</a:t>
            </a:r>
          </a:p>
        </p:txBody>
      </p:sp>
      <p:sp>
        <p:nvSpPr>
          <p:cNvPr id="22" name="مربع نص 23">
            <a:extLst>
              <a:ext uri="{FF2B5EF4-FFF2-40B4-BE49-F238E27FC236}">
                <a16:creationId xmlns:a16="http://schemas.microsoft.com/office/drawing/2014/main" id="{FB7CF98E-F559-443D-872E-DA451057CF69}"/>
              </a:ext>
            </a:extLst>
          </p:cNvPr>
          <p:cNvSpPr txBox="1"/>
          <p:nvPr/>
        </p:nvSpPr>
        <p:spPr>
          <a:xfrm>
            <a:off x="1390582" y="4366830"/>
            <a:ext cx="936104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Y" sz="2000" b="1" dirty="0">
                <a:cs typeface="Simplified Arabic" pitchFamily="2" charset="-78"/>
              </a:rPr>
              <a:t>الخرج</a:t>
            </a:r>
          </a:p>
        </p:txBody>
      </p:sp>
      <p:sp>
        <p:nvSpPr>
          <p:cNvPr id="23" name="مربع نص 23">
            <a:extLst>
              <a:ext uri="{FF2B5EF4-FFF2-40B4-BE49-F238E27FC236}">
                <a16:creationId xmlns:a16="http://schemas.microsoft.com/office/drawing/2014/main" id="{6A2AC6C9-C70D-47F4-9D50-0BE371B1AF9A}"/>
              </a:ext>
            </a:extLst>
          </p:cNvPr>
          <p:cNvSpPr txBox="1"/>
          <p:nvPr/>
        </p:nvSpPr>
        <p:spPr>
          <a:xfrm>
            <a:off x="3589258" y="4928272"/>
            <a:ext cx="936104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Y" sz="2000" b="1" dirty="0">
                <a:cs typeface="Simplified Arabic" pitchFamily="2" charset="-78"/>
              </a:rPr>
              <a:t>الدخل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95DC762-AC56-497D-8F62-0E93F11AEDA5}"/>
              </a:ext>
            </a:extLst>
          </p:cNvPr>
          <p:cNvSpPr/>
          <p:nvPr/>
        </p:nvSpPr>
        <p:spPr>
          <a:xfrm>
            <a:off x="2275689" y="4897935"/>
            <a:ext cx="1504224" cy="1152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مربع نص 23">
            <a:extLst>
              <a:ext uri="{FF2B5EF4-FFF2-40B4-BE49-F238E27FC236}">
                <a16:creationId xmlns:a16="http://schemas.microsoft.com/office/drawing/2014/main" id="{F5ADEE0F-94F4-4649-A824-F5A656ABA4A5}"/>
              </a:ext>
            </a:extLst>
          </p:cNvPr>
          <p:cNvSpPr txBox="1"/>
          <p:nvPr/>
        </p:nvSpPr>
        <p:spPr>
          <a:xfrm>
            <a:off x="1319297" y="4778700"/>
            <a:ext cx="936104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Y" sz="2000" b="1" dirty="0">
                <a:cs typeface="Simplified Arabic" pitchFamily="2" charset="-78"/>
              </a:rPr>
              <a:t>التيار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3DC5253-118E-4BC7-AADD-CFA590748FF8}"/>
              </a:ext>
            </a:extLst>
          </p:cNvPr>
          <p:cNvSpPr/>
          <p:nvPr/>
        </p:nvSpPr>
        <p:spPr>
          <a:xfrm>
            <a:off x="5364088" y="2140433"/>
            <a:ext cx="1152128" cy="314145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مربع نص 23">
            <a:extLst>
              <a:ext uri="{FF2B5EF4-FFF2-40B4-BE49-F238E27FC236}">
                <a16:creationId xmlns:a16="http://schemas.microsoft.com/office/drawing/2014/main" id="{AB566580-F501-4D83-A4AA-CCFDB85F3536}"/>
              </a:ext>
            </a:extLst>
          </p:cNvPr>
          <p:cNvSpPr txBox="1"/>
          <p:nvPr/>
        </p:nvSpPr>
        <p:spPr>
          <a:xfrm>
            <a:off x="6763753" y="5013176"/>
            <a:ext cx="936104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Y" sz="2000" b="1" dirty="0">
                <a:cs typeface="Simplified Arabic" pitchFamily="2" charset="-78"/>
              </a:rPr>
              <a:t>الغلاف</a:t>
            </a:r>
          </a:p>
        </p:txBody>
      </p:sp>
    </p:spTree>
    <p:extLst>
      <p:ext uri="{BB962C8B-B14F-4D97-AF65-F5344CB8AC3E}">
        <p14:creationId xmlns:p14="http://schemas.microsoft.com/office/powerpoint/2010/main" val="835424602"/>
      </p:ext>
    </p:extLst>
  </p:cSld>
  <p:clrMapOvr>
    <a:masterClrMapping/>
  </p:clrMapOvr>
  <p:transition>
    <p:cover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9" grpId="0" animBg="1"/>
      <p:bldP spid="20" grpId="0" animBg="1"/>
      <p:bldP spid="21" grpId="0"/>
      <p:bldP spid="22" grpId="0"/>
      <p:bldP spid="23" grpId="0"/>
      <p:bldP spid="27" grpId="0" animBg="1"/>
      <p:bldP spid="28" grpId="0"/>
      <p:bldP spid="34" grpId="0" animBg="1"/>
      <p:bldP spid="3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مربع نص 10"/>
          <p:cNvSpPr txBox="1"/>
          <p:nvPr/>
        </p:nvSpPr>
        <p:spPr>
          <a:xfrm>
            <a:off x="6143636" y="1762772"/>
            <a:ext cx="2643206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SY" sz="2800" b="1" dirty="0">
                <a:solidFill>
                  <a:srgbClr val="FF0000"/>
                </a:solidFill>
                <a:cs typeface="Simplified Arabic" pitchFamily="2" charset="-78"/>
              </a:rPr>
              <a:t>مجالات الاستخدام:</a:t>
            </a:r>
          </a:p>
        </p:txBody>
      </p:sp>
      <p:sp>
        <p:nvSpPr>
          <p:cNvPr id="12" name="مربع نص 11"/>
          <p:cNvSpPr txBox="1"/>
          <p:nvPr/>
        </p:nvSpPr>
        <p:spPr>
          <a:xfrm>
            <a:off x="285720" y="3077458"/>
            <a:ext cx="8501122" cy="95410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/>
            <a:r>
              <a:rPr lang="ar-SY" sz="2800" b="1" dirty="0">
                <a:cs typeface="Simplified Arabic" pitchFamily="2" charset="-78"/>
              </a:rPr>
              <a:t>اقتصادية – سريعة الاستجابة – التنظيم الناعم – صغيرة الحجم – سهلة الصيانة – هادئة.</a:t>
            </a:r>
          </a:p>
        </p:txBody>
      </p:sp>
      <p:sp>
        <p:nvSpPr>
          <p:cNvPr id="15" name="مربع نص 14"/>
          <p:cNvSpPr txBox="1"/>
          <p:nvPr/>
        </p:nvSpPr>
        <p:spPr>
          <a:xfrm>
            <a:off x="857224" y="2191400"/>
            <a:ext cx="7929618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/>
            <a:r>
              <a:rPr lang="ar-SY" sz="2800" b="1" dirty="0">
                <a:cs typeface="Simplified Arabic" pitchFamily="2" charset="-78"/>
              </a:rPr>
              <a:t>محركات التيار المستمر – السيارات </a:t>
            </a:r>
            <a:r>
              <a:rPr lang="ar-SY" sz="2800" b="1" dirty="0" err="1">
                <a:cs typeface="Simplified Arabic" pitchFamily="2" charset="-78"/>
              </a:rPr>
              <a:t>الكهربائية </a:t>
            </a:r>
            <a:r>
              <a:rPr lang="ar-SY" sz="2800" b="1" dirty="0">
                <a:cs typeface="Simplified Arabic" pitchFamily="2" charset="-78"/>
              </a:rPr>
              <a:t>– </a:t>
            </a:r>
            <a:r>
              <a:rPr lang="ar-SY" sz="2800" b="1">
                <a:cs typeface="Simplified Arabic" pitchFamily="2" charset="-78"/>
              </a:rPr>
              <a:t>الطاقات المتجددة</a:t>
            </a:r>
            <a:endParaRPr lang="ar-SY" sz="2800" b="1" dirty="0">
              <a:cs typeface="Simplified Arabic" pitchFamily="2" charset="-78"/>
            </a:endParaRPr>
          </a:p>
        </p:txBody>
      </p:sp>
      <p:sp>
        <p:nvSpPr>
          <p:cNvPr id="16" name="مربع نص 15"/>
          <p:cNvSpPr txBox="1"/>
          <p:nvPr/>
        </p:nvSpPr>
        <p:spPr>
          <a:xfrm>
            <a:off x="3786182" y="2681583"/>
            <a:ext cx="5000660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SY" sz="2800" b="1" dirty="0">
                <a:solidFill>
                  <a:srgbClr val="FF0000"/>
                </a:solidFill>
                <a:cs typeface="Simplified Arabic" pitchFamily="2" charset="-78"/>
              </a:rPr>
              <a:t>مزاياها مقارنة مع الطرق الكلاسيكية:</a:t>
            </a:r>
          </a:p>
        </p:txBody>
      </p:sp>
      <p:sp>
        <p:nvSpPr>
          <p:cNvPr id="17" name="مربع نص 16"/>
          <p:cNvSpPr txBox="1"/>
          <p:nvPr/>
        </p:nvSpPr>
        <p:spPr>
          <a:xfrm>
            <a:off x="6516216" y="4191664"/>
            <a:ext cx="2270626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SY" sz="2800" b="1" dirty="0">
                <a:solidFill>
                  <a:srgbClr val="FF0000"/>
                </a:solidFill>
                <a:cs typeface="Simplified Arabic" pitchFamily="2" charset="-78"/>
              </a:rPr>
              <a:t>بعض </a:t>
            </a:r>
            <a:r>
              <a:rPr lang="ar-SY" sz="2800" b="1" dirty="0" err="1">
                <a:solidFill>
                  <a:srgbClr val="FF0000"/>
                </a:solidFill>
                <a:cs typeface="Simplified Arabic" pitchFamily="2" charset="-78"/>
              </a:rPr>
              <a:t>أنواعها:</a:t>
            </a:r>
            <a:endParaRPr lang="ar-SY" sz="2800" b="1" dirty="0">
              <a:solidFill>
                <a:srgbClr val="FF0000"/>
              </a:solidFill>
              <a:cs typeface="Simplified Arabic" pitchFamily="2" charset="-78"/>
            </a:endParaRPr>
          </a:p>
        </p:txBody>
      </p:sp>
      <p:sp>
        <p:nvSpPr>
          <p:cNvPr id="18" name="مربع نص 17"/>
          <p:cNvSpPr txBox="1"/>
          <p:nvPr/>
        </p:nvSpPr>
        <p:spPr>
          <a:xfrm>
            <a:off x="5715008" y="4691730"/>
            <a:ext cx="2571768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/>
            <a:r>
              <a:rPr lang="ar-SY" sz="2800" b="1" dirty="0">
                <a:cs typeface="Simplified Arabic" pitchFamily="2" charset="-78"/>
              </a:rPr>
              <a:t>1. منظمات تسلسلية</a:t>
            </a:r>
          </a:p>
        </p:txBody>
      </p:sp>
      <p:sp>
        <p:nvSpPr>
          <p:cNvPr id="19" name="مربع نص 18"/>
          <p:cNvSpPr txBox="1"/>
          <p:nvPr/>
        </p:nvSpPr>
        <p:spPr>
          <a:xfrm>
            <a:off x="5715008" y="5227515"/>
            <a:ext cx="2571768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/>
            <a:r>
              <a:rPr lang="ar-SY" sz="2800" b="1" dirty="0">
                <a:cs typeface="Simplified Arabic" pitchFamily="2" charset="-78"/>
              </a:rPr>
              <a:t>2. منظمات </a:t>
            </a:r>
            <a:r>
              <a:rPr lang="ar-SY" sz="2800" b="1" dirty="0" err="1">
                <a:cs typeface="Simplified Arabic" pitchFamily="2" charset="-78"/>
              </a:rPr>
              <a:t>تفرعية</a:t>
            </a:r>
            <a:endParaRPr lang="ar-SY" sz="2800" b="1" dirty="0">
              <a:cs typeface="Simplified Arabic" pitchFamily="2" charset="-78"/>
            </a:endParaRPr>
          </a:p>
        </p:txBody>
      </p:sp>
      <p:sp>
        <p:nvSpPr>
          <p:cNvPr id="13" name="مربع نص 12"/>
          <p:cNvSpPr txBox="1"/>
          <p:nvPr/>
        </p:nvSpPr>
        <p:spPr>
          <a:xfrm>
            <a:off x="5715008" y="5857892"/>
            <a:ext cx="2571768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/>
            <a:r>
              <a:rPr lang="ar-SY" sz="2800" b="1" dirty="0">
                <a:cs typeface="Simplified Arabic" pitchFamily="2" charset="-78"/>
              </a:rPr>
              <a:t>3. منظمات </a:t>
            </a:r>
            <a:r>
              <a:rPr lang="ar-SY" sz="2800" b="1" dirty="0" err="1">
                <a:cs typeface="Simplified Arabic" pitchFamily="2" charset="-78"/>
              </a:rPr>
              <a:t>جسرية</a:t>
            </a:r>
            <a:endParaRPr lang="ar-SY" sz="2800" b="1" dirty="0">
              <a:cs typeface="Simplified Arabic" pitchFamily="2" charset="-78"/>
            </a:endParaRPr>
          </a:p>
        </p:txBody>
      </p:sp>
      <p:sp>
        <p:nvSpPr>
          <p:cNvPr id="14" name="مربع نص 13"/>
          <p:cNvSpPr txBox="1"/>
          <p:nvPr/>
        </p:nvSpPr>
        <p:spPr>
          <a:xfrm>
            <a:off x="4286248" y="0"/>
            <a:ext cx="4572032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/>
            <a:r>
              <a:rPr lang="ar-SY" sz="2800" b="1" dirty="0">
                <a:solidFill>
                  <a:srgbClr val="0070C0"/>
                </a:solidFill>
                <a:cs typeface="Simplified Arabic" pitchFamily="2" charset="-78"/>
              </a:rPr>
              <a:t>1. مقدمة</a:t>
            </a:r>
          </a:p>
        </p:txBody>
      </p:sp>
      <p:sp>
        <p:nvSpPr>
          <p:cNvPr id="20" name="مربع نص 19"/>
          <p:cNvSpPr txBox="1"/>
          <p:nvPr/>
        </p:nvSpPr>
        <p:spPr>
          <a:xfrm>
            <a:off x="357158" y="357166"/>
            <a:ext cx="8429684" cy="138499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/>
            <a:r>
              <a:rPr lang="ar-SY" sz="2800" b="1" dirty="0">
                <a:solidFill>
                  <a:srgbClr val="FF0000"/>
                </a:solidFill>
                <a:cs typeface="Simplified Arabic" pitchFamily="2" charset="-78"/>
              </a:rPr>
              <a:t>تعريف: </a:t>
            </a:r>
            <a:r>
              <a:rPr lang="ar-SY" sz="2800" b="1" dirty="0">
                <a:latin typeface="Times New Roman" pitchFamily="18" charset="0"/>
                <a:cs typeface="Simplified Arabic" pitchFamily="2" charset="-78"/>
              </a:rPr>
              <a:t>هي عبارة عن مبدلات </a:t>
            </a:r>
            <a:r>
              <a:rPr lang="en-US" sz="2800" b="1" dirty="0">
                <a:latin typeface="Times New Roman" pitchFamily="18" charset="0"/>
                <a:cs typeface="Simplified Arabic" pitchFamily="2" charset="-78"/>
              </a:rPr>
              <a:t>DC </a:t>
            </a:r>
            <a:r>
              <a:rPr lang="en-US" sz="2800" b="1" dirty="0">
                <a:latin typeface="Times New Roman" pitchFamily="18" charset="0"/>
                <a:cs typeface="Simplified Arabic" pitchFamily="2" charset="-78"/>
                <a:sym typeface="Symbol"/>
              </a:rPr>
              <a:t>- DC</a:t>
            </a:r>
            <a:r>
              <a:rPr lang="ar-SY" sz="2800" b="1" dirty="0">
                <a:latin typeface="Times New Roman" pitchFamily="18" charset="0"/>
                <a:cs typeface="Simplified Arabic" pitchFamily="2" charset="-78"/>
                <a:sym typeface="Symbol"/>
              </a:rPr>
              <a:t> تتغذى من منبع جهد أو تيار مستمر ثابت وتعطي في الخرج جهد أو تيار مستمر ذو قيمة وسطية متغيرة عن طريق وصل وفصل التغذية عن الحمولة</a:t>
            </a:r>
            <a:r>
              <a:rPr lang="ar-SY" sz="2800" b="1" dirty="0">
                <a:cs typeface="Simplified Arabic" pitchFamily="2" charset="-78"/>
              </a:rPr>
              <a:t>.</a:t>
            </a:r>
          </a:p>
        </p:txBody>
      </p:sp>
      <p:sp>
        <p:nvSpPr>
          <p:cNvPr id="21" name="عنصر نائب للتاريخ 2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2017-2018</a:t>
            </a:r>
            <a:endParaRPr lang="ar-SY"/>
          </a:p>
        </p:txBody>
      </p:sp>
      <p:sp>
        <p:nvSpPr>
          <p:cNvPr id="22" name="عنصر نائب لرقم الشريحة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2</a:t>
            </a:fld>
            <a:endParaRPr lang="ar-SY"/>
          </a:p>
        </p:txBody>
      </p:sp>
      <p:sp>
        <p:nvSpPr>
          <p:cNvPr id="23" name="عنصر نائب للتذييل 2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/>
              <a:t>د. عماد الروح - منظمات الجهد المستمر</a:t>
            </a:r>
          </a:p>
        </p:txBody>
      </p:sp>
      <p:sp>
        <p:nvSpPr>
          <p:cNvPr id="24" name="مربع نص 23"/>
          <p:cNvSpPr txBox="1"/>
          <p:nvPr/>
        </p:nvSpPr>
        <p:spPr>
          <a:xfrm>
            <a:off x="3143240" y="4929198"/>
            <a:ext cx="2286016" cy="523220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rtlCol="1">
            <a:spAutoFit/>
          </a:bodyPr>
          <a:lstStyle/>
          <a:p>
            <a:pPr algn="just"/>
            <a:r>
              <a:rPr lang="ar-SY" sz="2800" b="1" dirty="0">
                <a:solidFill>
                  <a:schemeClr val="bg1"/>
                </a:solidFill>
                <a:cs typeface="Simplified Arabic" pitchFamily="2" charset="-78"/>
              </a:rPr>
              <a:t>منظمات ربع واحد</a:t>
            </a:r>
          </a:p>
        </p:txBody>
      </p:sp>
      <p:sp>
        <p:nvSpPr>
          <p:cNvPr id="26" name="مستطيل 25"/>
          <p:cNvSpPr/>
          <p:nvPr/>
        </p:nvSpPr>
        <p:spPr>
          <a:xfrm>
            <a:off x="2786050" y="4714884"/>
            <a:ext cx="5500726" cy="100013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Y"/>
          </a:p>
        </p:txBody>
      </p:sp>
      <p:sp>
        <p:nvSpPr>
          <p:cNvPr id="27" name="مستطيل 26"/>
          <p:cNvSpPr/>
          <p:nvPr/>
        </p:nvSpPr>
        <p:spPr>
          <a:xfrm>
            <a:off x="2786050" y="5786454"/>
            <a:ext cx="5500726" cy="64294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Y"/>
          </a:p>
        </p:txBody>
      </p:sp>
      <p:sp>
        <p:nvSpPr>
          <p:cNvPr id="28" name="مربع نص 27"/>
          <p:cNvSpPr txBox="1"/>
          <p:nvPr/>
        </p:nvSpPr>
        <p:spPr>
          <a:xfrm>
            <a:off x="2857488" y="5834738"/>
            <a:ext cx="2857520" cy="523220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rtlCol="1">
            <a:spAutoFit/>
          </a:bodyPr>
          <a:lstStyle/>
          <a:p>
            <a:pPr algn="just"/>
            <a:r>
              <a:rPr lang="ar-SY" sz="2800" b="1" dirty="0">
                <a:solidFill>
                  <a:schemeClr val="bg1"/>
                </a:solidFill>
                <a:cs typeface="Simplified Arabic" pitchFamily="2" charset="-78"/>
              </a:rPr>
              <a:t>منظمات الأرباع الأربعة</a:t>
            </a:r>
          </a:p>
        </p:txBody>
      </p:sp>
      <p:pic>
        <p:nvPicPr>
          <p:cNvPr id="29" name="صورة 28" descr="L298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57158" y="3571876"/>
            <a:ext cx="2357454" cy="2959914"/>
          </a:xfrm>
          <a:prstGeom prst="rect">
            <a:avLst/>
          </a:prstGeom>
        </p:spPr>
      </p:pic>
    </p:spTree>
  </p:cSld>
  <p:clrMapOvr>
    <a:masterClrMapping/>
  </p:clrMapOvr>
  <p:transition>
    <p:cover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5" grpId="0"/>
      <p:bldP spid="16" grpId="0"/>
      <p:bldP spid="17" grpId="0"/>
      <p:bldP spid="18" grpId="0"/>
      <p:bldP spid="19" grpId="0"/>
      <p:bldP spid="13" grpId="0"/>
      <p:bldP spid="24" grpId="0" animBg="1"/>
      <p:bldP spid="26" grpId="0" animBg="1"/>
      <p:bldP spid="27" grpId="0" animBg="1"/>
      <p:bldP spid="28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8A83084-4080-49DE-8887-9F283B3FFD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2017-2018</a:t>
            </a:r>
            <a:endParaRPr lang="ar-SY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1FF161B-082A-4B01-8A9F-69431C0751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/>
              <a:t>د. عماد الروح - منظمات الجهد المستمر</a:t>
            </a:r>
            <a:endParaRPr lang="ar-SY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1BAA35-D91C-4C51-8F47-8133D8A8B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20</a:t>
            </a:fld>
            <a:endParaRPr lang="ar-SY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F51777-2B09-426C-958D-A6DC8A77FD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348" b="11350"/>
          <a:stretch/>
        </p:blipFill>
        <p:spPr>
          <a:xfrm>
            <a:off x="737828" y="1436678"/>
            <a:ext cx="7668344" cy="1872208"/>
          </a:xfrm>
          <a:prstGeom prst="rect">
            <a:avLst/>
          </a:prstGeom>
        </p:spPr>
      </p:pic>
      <p:sp>
        <p:nvSpPr>
          <p:cNvPr id="6" name="مربع نص 4">
            <a:extLst>
              <a:ext uri="{FF2B5EF4-FFF2-40B4-BE49-F238E27FC236}">
                <a16:creationId xmlns:a16="http://schemas.microsoft.com/office/drawing/2014/main" id="{32A71496-786F-4BB2-B897-098C4C6B74B1}"/>
              </a:ext>
            </a:extLst>
          </p:cNvPr>
          <p:cNvSpPr txBox="1"/>
          <p:nvPr/>
        </p:nvSpPr>
        <p:spPr>
          <a:xfrm>
            <a:off x="1907704" y="332656"/>
            <a:ext cx="6879138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SY" sz="2800" b="1" dirty="0">
                <a:solidFill>
                  <a:srgbClr val="FF0000"/>
                </a:solidFill>
                <a:cs typeface="Simplified Arabic" pitchFamily="2" charset="-78"/>
              </a:rPr>
              <a:t>تطبيقات عملية:</a:t>
            </a:r>
          </a:p>
        </p:txBody>
      </p:sp>
      <p:sp>
        <p:nvSpPr>
          <p:cNvPr id="7" name="مربع نص 23">
            <a:extLst>
              <a:ext uri="{FF2B5EF4-FFF2-40B4-BE49-F238E27FC236}">
                <a16:creationId xmlns:a16="http://schemas.microsoft.com/office/drawing/2014/main" id="{2768ED5D-7DEA-4C76-8013-9046D9465113}"/>
              </a:ext>
            </a:extLst>
          </p:cNvPr>
          <p:cNvSpPr txBox="1"/>
          <p:nvPr/>
        </p:nvSpPr>
        <p:spPr>
          <a:xfrm>
            <a:off x="1511660" y="855876"/>
            <a:ext cx="6120680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000" b="1" dirty="0">
                <a:cs typeface="Simplified Arabic" pitchFamily="2" charset="-78"/>
              </a:rPr>
              <a:t>LM2575 3.3V/1A Step-down (buck)</a:t>
            </a:r>
            <a:endParaRPr lang="ar-SY" sz="2000" b="1" dirty="0">
              <a:cs typeface="Simplified Arabic" pitchFamily="2" charset="-78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73A34F0-F126-4A4D-B44E-88AAB613D4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464" y="3356992"/>
            <a:ext cx="4093071" cy="2976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4651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صورة 2" descr="power2_fig3_7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714876" y="428604"/>
            <a:ext cx="3724656" cy="2243328"/>
          </a:xfrm>
          <a:prstGeom prst="rect">
            <a:avLst/>
          </a:prstGeom>
        </p:spPr>
      </p:pic>
      <p:pic>
        <p:nvPicPr>
          <p:cNvPr id="4" name="صورة 3" descr="power2_fig3_8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85786" y="1285124"/>
            <a:ext cx="3130296" cy="3715512"/>
          </a:xfrm>
          <a:prstGeom prst="rect">
            <a:avLst/>
          </a:prstGeom>
        </p:spPr>
      </p:pic>
      <p:sp>
        <p:nvSpPr>
          <p:cNvPr id="5" name="مربع نص 4"/>
          <p:cNvSpPr txBox="1"/>
          <p:nvPr/>
        </p:nvSpPr>
        <p:spPr>
          <a:xfrm>
            <a:off x="6786578" y="2926675"/>
            <a:ext cx="1928826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SY" sz="2800" b="1" dirty="0">
                <a:solidFill>
                  <a:srgbClr val="0070C0"/>
                </a:solidFill>
                <a:cs typeface="Simplified Arabic" pitchFamily="2" charset="-78"/>
              </a:rPr>
              <a:t>عمل الدارة</a:t>
            </a:r>
          </a:p>
        </p:txBody>
      </p:sp>
      <p:graphicFrame>
        <p:nvGraphicFramePr>
          <p:cNvPr id="6" name="Object 3"/>
          <p:cNvGraphicFramePr>
            <a:graphicFrameLocks noChangeAspect="1"/>
          </p:cNvGraphicFramePr>
          <p:nvPr/>
        </p:nvGraphicFramePr>
        <p:xfrm>
          <a:off x="5830888" y="3470275"/>
          <a:ext cx="1517650" cy="477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457" name="Equation" r:id="rId5" imgW="647640" imgH="203040" progId="Equation.DSMT4">
                  <p:embed/>
                </p:oleObj>
              </mc:Choice>
              <mc:Fallback>
                <p:oleObj name="Equation" r:id="rId5" imgW="647640" imgH="20304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30888" y="3470275"/>
                        <a:ext cx="1517650" cy="4778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3"/>
          <p:cNvGraphicFramePr>
            <a:graphicFrameLocks noChangeAspect="1"/>
          </p:cNvGraphicFramePr>
          <p:nvPr/>
        </p:nvGraphicFramePr>
        <p:xfrm>
          <a:off x="5580063" y="5143500"/>
          <a:ext cx="2038350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458" name="Equation" r:id="rId7" imgW="863280" imgH="228600" progId="Equation.DSMT4">
                  <p:embed/>
                </p:oleObj>
              </mc:Choice>
              <mc:Fallback>
                <p:oleObj name="Equation" r:id="rId7" imgW="863280" imgH="228600" progId="Equation.DSMT4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80063" y="5143500"/>
                        <a:ext cx="2038350" cy="539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صورة 9" descr="power2_fig3_7on.jp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714876" y="428604"/>
            <a:ext cx="3724656" cy="2243328"/>
          </a:xfrm>
          <a:prstGeom prst="rect">
            <a:avLst/>
          </a:prstGeom>
        </p:spPr>
      </p:pic>
      <p:sp>
        <p:nvSpPr>
          <p:cNvPr id="13" name="سهم لأعلى 12"/>
          <p:cNvSpPr/>
          <p:nvPr/>
        </p:nvSpPr>
        <p:spPr>
          <a:xfrm>
            <a:off x="1500166" y="5072074"/>
            <a:ext cx="214314" cy="714380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Y" dirty="0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17" name="مربع نص 16"/>
          <p:cNvSpPr txBox="1"/>
          <p:nvPr/>
        </p:nvSpPr>
        <p:spPr>
          <a:xfrm>
            <a:off x="5357818" y="0"/>
            <a:ext cx="3286148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514350" indent="-514350">
              <a:buFont typeface="+mj-lt"/>
              <a:buAutoNum type="arabicPeriod" startAt="3"/>
            </a:pPr>
            <a:r>
              <a:rPr lang="ar-SY" sz="2800" b="1" dirty="0">
                <a:solidFill>
                  <a:srgbClr val="0070C0"/>
                </a:solidFill>
                <a:cs typeface="Simplified Arabic" pitchFamily="2" charset="-78"/>
              </a:rPr>
              <a:t>المنظمات </a:t>
            </a:r>
            <a:r>
              <a:rPr lang="ar-SY" sz="2800" b="1" dirty="0" err="1">
                <a:solidFill>
                  <a:srgbClr val="0070C0"/>
                </a:solidFill>
                <a:cs typeface="Simplified Arabic" pitchFamily="2" charset="-78"/>
              </a:rPr>
              <a:t>التفرعية</a:t>
            </a:r>
            <a:endParaRPr lang="ar-SY" sz="2800" b="1" dirty="0">
              <a:solidFill>
                <a:srgbClr val="0070C0"/>
              </a:solidFill>
              <a:cs typeface="Simplified Arabic" pitchFamily="2" charset="-78"/>
            </a:endParaRPr>
          </a:p>
        </p:txBody>
      </p:sp>
      <p:graphicFrame>
        <p:nvGraphicFramePr>
          <p:cNvPr id="18" name="Object 3"/>
          <p:cNvGraphicFramePr>
            <a:graphicFrameLocks noChangeAspect="1"/>
          </p:cNvGraphicFramePr>
          <p:nvPr/>
        </p:nvGraphicFramePr>
        <p:xfrm>
          <a:off x="4562475" y="4214813"/>
          <a:ext cx="4014788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459" name="Equation" r:id="rId10" imgW="1701720" imgH="228600" progId="Equation.DSMT4">
                  <p:embed/>
                </p:oleObj>
              </mc:Choice>
              <mc:Fallback>
                <p:oleObj name="Equation" r:id="rId10" imgW="1701720" imgH="228600" progId="Equation.DSMT4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62475" y="4214813"/>
                        <a:ext cx="4014788" cy="539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عنصر نائب للتاريخ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2017-2018</a:t>
            </a:r>
            <a:endParaRPr lang="ar-SY"/>
          </a:p>
        </p:txBody>
      </p:sp>
      <p:sp>
        <p:nvSpPr>
          <p:cNvPr id="19" name="عنصر نائب لرقم الشريحة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21</a:t>
            </a:fld>
            <a:endParaRPr lang="ar-SY"/>
          </a:p>
        </p:txBody>
      </p:sp>
      <p:sp>
        <p:nvSpPr>
          <p:cNvPr id="20" name="عنصر نائب للتذييل 1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/>
              <a:t>د. عماد الروح - منظمات الجهد المستمر</a:t>
            </a:r>
          </a:p>
        </p:txBody>
      </p:sp>
      <p:sp>
        <p:nvSpPr>
          <p:cNvPr id="21" name="مربع نص 20"/>
          <p:cNvSpPr txBox="1"/>
          <p:nvPr/>
        </p:nvSpPr>
        <p:spPr>
          <a:xfrm>
            <a:off x="1857356" y="571480"/>
            <a:ext cx="3143272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Y" sz="2400" b="1" dirty="0">
                <a:solidFill>
                  <a:srgbClr val="FF0000"/>
                </a:solidFill>
                <a:cs typeface="Simplified Arabic" pitchFamily="2" charset="-78"/>
              </a:rPr>
              <a:t>الجهد على طرفي منبع التيار</a:t>
            </a:r>
          </a:p>
        </p:txBody>
      </p:sp>
      <p:sp>
        <p:nvSpPr>
          <p:cNvPr id="22" name="مستطيل 21"/>
          <p:cNvSpPr/>
          <p:nvPr/>
        </p:nvSpPr>
        <p:spPr>
          <a:xfrm>
            <a:off x="4714876" y="1071546"/>
            <a:ext cx="928694" cy="1500198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Y"/>
          </a:p>
        </p:txBody>
      </p:sp>
      <p:sp>
        <p:nvSpPr>
          <p:cNvPr id="23" name="مستطيل 22"/>
          <p:cNvSpPr/>
          <p:nvPr/>
        </p:nvSpPr>
        <p:spPr>
          <a:xfrm>
            <a:off x="928662" y="3154134"/>
            <a:ext cx="285752" cy="1599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24" name="مستطيل 23"/>
          <p:cNvSpPr/>
          <p:nvPr/>
        </p:nvSpPr>
        <p:spPr>
          <a:xfrm>
            <a:off x="827584" y="1916832"/>
            <a:ext cx="504056" cy="288032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Y"/>
          </a:p>
        </p:txBody>
      </p:sp>
      <p:cxnSp>
        <p:nvCxnSpPr>
          <p:cNvPr id="26" name="رابط كسهم مستقيم 25"/>
          <p:cNvCxnSpPr>
            <a:stCxn id="21" idx="2"/>
          </p:cNvCxnSpPr>
          <p:nvPr/>
        </p:nvCxnSpPr>
        <p:spPr>
          <a:xfrm>
            <a:off x="3428992" y="1033145"/>
            <a:ext cx="1071000" cy="307623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رابط كسهم مستقيم 27"/>
          <p:cNvCxnSpPr>
            <a:stCxn id="21" idx="2"/>
          </p:cNvCxnSpPr>
          <p:nvPr/>
        </p:nvCxnSpPr>
        <p:spPr>
          <a:xfrm flipH="1">
            <a:off x="1043608" y="1033145"/>
            <a:ext cx="2385384" cy="811679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cover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5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5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1" grpId="0"/>
      <p:bldP spid="21" grpId="1"/>
      <p:bldP spid="22" grpId="0" animBg="1"/>
      <p:bldP spid="22" grpId="1" animBg="1"/>
      <p:bldP spid="24" grpId="0" animBg="1"/>
      <p:bldP spid="24" grpId="1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صورة 3" descr="power2_fig3_8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85786" y="1285124"/>
            <a:ext cx="3130296" cy="3715512"/>
          </a:xfrm>
          <a:prstGeom prst="rect">
            <a:avLst/>
          </a:prstGeom>
        </p:spPr>
      </p:pic>
      <p:graphicFrame>
        <p:nvGraphicFramePr>
          <p:cNvPr id="9" name="Object 3"/>
          <p:cNvGraphicFramePr>
            <a:graphicFrameLocks noChangeAspect="1"/>
          </p:cNvGraphicFramePr>
          <p:nvPr/>
        </p:nvGraphicFramePr>
        <p:xfrm>
          <a:off x="5454650" y="5429250"/>
          <a:ext cx="2038350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2538" name="Equation" r:id="rId4" imgW="863280" imgH="228600" progId="Equation.DSMT4">
                  <p:embed/>
                </p:oleObj>
              </mc:Choice>
              <mc:Fallback>
                <p:oleObj name="Equation" r:id="rId4" imgW="863280" imgH="2286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54650" y="5429250"/>
                        <a:ext cx="2038350" cy="539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صورة 10" descr="power2_fig3_7off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714876" y="428604"/>
            <a:ext cx="3724656" cy="2243328"/>
          </a:xfrm>
          <a:prstGeom prst="rect">
            <a:avLst/>
          </a:prstGeom>
        </p:spPr>
      </p:pic>
      <p:sp>
        <p:nvSpPr>
          <p:cNvPr id="13" name="سهم لأعلى 12"/>
          <p:cNvSpPr/>
          <p:nvPr/>
        </p:nvSpPr>
        <p:spPr>
          <a:xfrm>
            <a:off x="1500166" y="5072074"/>
            <a:ext cx="214314" cy="714380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Y" dirty="0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14" name="سهم لأعلى 13"/>
          <p:cNvSpPr/>
          <p:nvPr/>
        </p:nvSpPr>
        <p:spPr>
          <a:xfrm>
            <a:off x="2071670" y="5072074"/>
            <a:ext cx="214314" cy="714380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Y" dirty="0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18" name="مربع نص 17"/>
          <p:cNvSpPr txBox="1"/>
          <p:nvPr/>
        </p:nvSpPr>
        <p:spPr>
          <a:xfrm>
            <a:off x="6786578" y="2926675"/>
            <a:ext cx="1928826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SY" sz="2800" b="1" dirty="0">
                <a:solidFill>
                  <a:srgbClr val="0070C0"/>
                </a:solidFill>
                <a:cs typeface="Simplified Arabic" pitchFamily="2" charset="-78"/>
              </a:rPr>
              <a:t>عمل الدارة</a:t>
            </a:r>
          </a:p>
        </p:txBody>
      </p:sp>
      <p:graphicFrame>
        <p:nvGraphicFramePr>
          <p:cNvPr id="19" name="Object 3"/>
          <p:cNvGraphicFramePr>
            <a:graphicFrameLocks noChangeAspect="1"/>
          </p:cNvGraphicFramePr>
          <p:nvPr/>
        </p:nvGraphicFramePr>
        <p:xfrm>
          <a:off x="5759450" y="3684588"/>
          <a:ext cx="1606550" cy="477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2539" name="Equation" r:id="rId7" imgW="685800" imgH="203040" progId="Equation.DSMT4">
                  <p:embed/>
                </p:oleObj>
              </mc:Choice>
              <mc:Fallback>
                <p:oleObj name="Equation" r:id="rId7" imgW="685800" imgH="20304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59450" y="3684588"/>
                        <a:ext cx="1606550" cy="4778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0" name="صورة 19" descr="power2_fig3_7on.jp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714876" y="428604"/>
            <a:ext cx="3724656" cy="2243328"/>
          </a:xfrm>
          <a:prstGeom prst="rect">
            <a:avLst/>
          </a:prstGeom>
        </p:spPr>
      </p:pic>
      <p:sp>
        <p:nvSpPr>
          <p:cNvPr id="22" name="مربع نص 21"/>
          <p:cNvSpPr txBox="1"/>
          <p:nvPr/>
        </p:nvSpPr>
        <p:spPr>
          <a:xfrm>
            <a:off x="5357818" y="0"/>
            <a:ext cx="3286148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514350" indent="-514350">
              <a:buFont typeface="+mj-lt"/>
              <a:buAutoNum type="arabicPeriod" startAt="3"/>
            </a:pPr>
            <a:r>
              <a:rPr lang="ar-SY" sz="2800" b="1" dirty="0">
                <a:solidFill>
                  <a:srgbClr val="0070C0"/>
                </a:solidFill>
                <a:cs typeface="Simplified Arabic" pitchFamily="2" charset="-78"/>
              </a:rPr>
              <a:t>المنظمات </a:t>
            </a:r>
            <a:r>
              <a:rPr lang="ar-SY" sz="2800" b="1" dirty="0" err="1">
                <a:solidFill>
                  <a:srgbClr val="0070C0"/>
                </a:solidFill>
                <a:cs typeface="Simplified Arabic" pitchFamily="2" charset="-78"/>
              </a:rPr>
              <a:t>التفرعية</a:t>
            </a:r>
            <a:endParaRPr lang="ar-SY" sz="2800" b="1" dirty="0">
              <a:solidFill>
                <a:srgbClr val="0070C0"/>
              </a:solidFill>
              <a:cs typeface="Simplified Arabic" pitchFamily="2" charset="-78"/>
            </a:endParaRPr>
          </a:p>
        </p:txBody>
      </p:sp>
      <p:graphicFrame>
        <p:nvGraphicFramePr>
          <p:cNvPr id="23" name="Object 3"/>
          <p:cNvGraphicFramePr>
            <a:graphicFrameLocks noChangeAspect="1"/>
          </p:cNvGraphicFramePr>
          <p:nvPr/>
        </p:nvGraphicFramePr>
        <p:xfrm>
          <a:off x="4143372" y="4500570"/>
          <a:ext cx="4610100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2540" name="Equation" r:id="rId10" imgW="1955520" imgH="228600" progId="Equation.DSMT4">
                  <p:embed/>
                </p:oleObj>
              </mc:Choice>
              <mc:Fallback>
                <p:oleObj name="Equation" r:id="rId10" imgW="1955520" imgH="228600" progId="Equation.DSMT4">
                  <p:embed/>
                  <p:pic>
                    <p:nvPicPr>
                      <p:cNvPr id="0" name="Picture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43372" y="4500570"/>
                        <a:ext cx="4610100" cy="539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عنصر نائب للتاريخ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2017-2018</a:t>
            </a:r>
            <a:endParaRPr lang="ar-SY"/>
          </a:p>
        </p:txBody>
      </p:sp>
      <p:sp>
        <p:nvSpPr>
          <p:cNvPr id="17" name="عنصر نائب لرقم الشريحة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22</a:t>
            </a:fld>
            <a:endParaRPr lang="ar-SY"/>
          </a:p>
        </p:txBody>
      </p:sp>
      <p:sp>
        <p:nvSpPr>
          <p:cNvPr id="24" name="عنصر نائب للتذييل 2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/>
              <a:t>د. عماد الروح - منظمات الجهد المستمر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8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صورة 16" descr="power2_fig3_7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4282" y="571480"/>
            <a:ext cx="3724656" cy="2243328"/>
          </a:xfrm>
          <a:prstGeom prst="rect">
            <a:avLst/>
          </a:prstGeom>
        </p:spPr>
      </p:pic>
      <p:pic>
        <p:nvPicPr>
          <p:cNvPr id="13" name="صورة 12" descr="power2_fig3_9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1188" y="3143248"/>
            <a:ext cx="3456432" cy="2301240"/>
          </a:xfrm>
          <a:prstGeom prst="rect">
            <a:avLst/>
          </a:prstGeom>
        </p:spPr>
      </p:pic>
      <p:sp>
        <p:nvSpPr>
          <p:cNvPr id="2" name="مربع نص 1"/>
          <p:cNvSpPr txBox="1"/>
          <p:nvPr/>
        </p:nvSpPr>
        <p:spPr>
          <a:xfrm>
            <a:off x="5429256" y="0"/>
            <a:ext cx="3357586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SY" sz="2800" b="1" dirty="0">
                <a:solidFill>
                  <a:srgbClr val="0070C0"/>
                </a:solidFill>
                <a:cs typeface="Simplified Arabic" pitchFamily="2" charset="-78"/>
              </a:rPr>
              <a:t>دراسة جهد الخرج</a:t>
            </a:r>
          </a:p>
        </p:txBody>
      </p:sp>
      <p:graphicFrame>
        <p:nvGraphicFramePr>
          <p:cNvPr id="12" name="Object 3"/>
          <p:cNvGraphicFramePr>
            <a:graphicFrameLocks noChangeAspect="1"/>
          </p:cNvGraphicFramePr>
          <p:nvPr/>
        </p:nvGraphicFramePr>
        <p:xfrm>
          <a:off x="3941763" y="2854323"/>
          <a:ext cx="3609975" cy="925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7498" name="Equation" r:id="rId5" imgW="1536480" imgH="393480" progId="Equation.DSMT4">
                  <p:embed/>
                </p:oleObj>
              </mc:Choice>
              <mc:Fallback>
                <p:oleObj name="Equation" r:id="rId5" imgW="1536480" imgH="393480" progId="Equation.DSMT4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41763" y="2854323"/>
                        <a:ext cx="3609975" cy="9255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3"/>
          <p:cNvGraphicFramePr>
            <a:graphicFrameLocks noChangeAspect="1"/>
          </p:cNvGraphicFramePr>
          <p:nvPr/>
        </p:nvGraphicFramePr>
        <p:xfrm>
          <a:off x="3941763" y="642938"/>
          <a:ext cx="4622800" cy="925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7499" name="Equation" r:id="rId7" imgW="1968480" imgH="393480" progId="Equation.DSMT4">
                  <p:embed/>
                </p:oleObj>
              </mc:Choice>
              <mc:Fallback>
                <p:oleObj name="Equation" r:id="rId7" imgW="1968480" imgH="39348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41763" y="642938"/>
                        <a:ext cx="4622800" cy="9255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3"/>
          <p:cNvGraphicFramePr>
            <a:graphicFrameLocks noChangeAspect="1"/>
          </p:cNvGraphicFramePr>
          <p:nvPr/>
        </p:nvGraphicFramePr>
        <p:xfrm>
          <a:off x="3941763" y="1747838"/>
          <a:ext cx="2416175" cy="925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7500" name="Equation" r:id="rId9" imgW="1028520" imgH="393480" progId="Equation.DSMT4">
                  <p:embed/>
                </p:oleObj>
              </mc:Choice>
              <mc:Fallback>
                <p:oleObj name="Equation" r:id="rId9" imgW="1028520" imgH="393480" progId="Equation.DSMT4">
                  <p:embed/>
                  <p:pic>
                    <p:nvPicPr>
                      <p:cNvPr id="0" name="Picture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41763" y="1747838"/>
                        <a:ext cx="2416175" cy="9255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7466" name="Object 10"/>
          <p:cNvGraphicFramePr>
            <a:graphicFrameLocks noChangeAspect="1"/>
          </p:cNvGraphicFramePr>
          <p:nvPr/>
        </p:nvGraphicFramePr>
        <p:xfrm>
          <a:off x="3941763" y="3960813"/>
          <a:ext cx="4770437" cy="1431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7501" name="Equation" r:id="rId11" imgW="2031840" imgH="609480" progId="Equation.DSMT4">
                  <p:embed/>
                </p:oleObj>
              </mc:Choice>
              <mc:Fallback>
                <p:oleObj name="Equation" r:id="rId11" imgW="2031840" imgH="609480" progId="Equation.DSMT4">
                  <p:embed/>
                  <p:pic>
                    <p:nvPicPr>
                      <p:cNvPr id="0" name="Picture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41763" y="3960813"/>
                        <a:ext cx="4770437" cy="14319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7467" name="Object 11"/>
          <p:cNvGraphicFramePr>
            <a:graphicFrameLocks noChangeAspect="1"/>
          </p:cNvGraphicFramePr>
          <p:nvPr/>
        </p:nvGraphicFramePr>
        <p:xfrm>
          <a:off x="3941763" y="5572125"/>
          <a:ext cx="4503737" cy="925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7502" name="Equation" r:id="rId13" imgW="1917360" imgH="393480" progId="Equation.DSMT4">
                  <p:embed/>
                </p:oleObj>
              </mc:Choice>
              <mc:Fallback>
                <p:oleObj name="Equation" r:id="rId13" imgW="1917360" imgH="393480" progId="Equation.DSMT4">
                  <p:embed/>
                  <p:pic>
                    <p:nvPicPr>
                      <p:cNvPr id="0" name="Picture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41763" y="5572125"/>
                        <a:ext cx="4503737" cy="9255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عنصر نائب للتاريخ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2017-2018</a:t>
            </a:r>
            <a:endParaRPr lang="ar-SY"/>
          </a:p>
        </p:txBody>
      </p:sp>
      <p:sp>
        <p:nvSpPr>
          <p:cNvPr id="16" name="عنصر نائب لرقم الشريحة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23</a:t>
            </a:fld>
            <a:endParaRPr lang="ar-SY"/>
          </a:p>
        </p:txBody>
      </p:sp>
      <p:sp>
        <p:nvSpPr>
          <p:cNvPr id="18" name="عنصر نائب للتذييل 1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/>
              <a:t>د. عماد الروح - منظمات الجهد المستمر</a:t>
            </a:r>
          </a:p>
        </p:txBody>
      </p:sp>
      <p:sp>
        <p:nvSpPr>
          <p:cNvPr id="19" name="مربع نص 18"/>
          <p:cNvSpPr txBox="1"/>
          <p:nvPr/>
        </p:nvSpPr>
        <p:spPr>
          <a:xfrm>
            <a:off x="500034" y="3000372"/>
            <a:ext cx="3143272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Y" sz="2400" b="1" dirty="0">
                <a:solidFill>
                  <a:srgbClr val="FF0000"/>
                </a:solidFill>
                <a:cs typeface="Simplified Arabic" pitchFamily="2" charset="-78"/>
              </a:rPr>
              <a:t>الجهد على طرفي الملف</a:t>
            </a:r>
          </a:p>
        </p:txBody>
      </p:sp>
      <p:sp>
        <p:nvSpPr>
          <p:cNvPr id="20" name="مستطيل 19"/>
          <p:cNvSpPr/>
          <p:nvPr/>
        </p:nvSpPr>
        <p:spPr>
          <a:xfrm>
            <a:off x="285720" y="1428736"/>
            <a:ext cx="785818" cy="642942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Y"/>
          </a:p>
        </p:txBody>
      </p:sp>
      <p:sp>
        <p:nvSpPr>
          <p:cNvPr id="21" name="شكل بيضاوي 20"/>
          <p:cNvSpPr/>
          <p:nvPr/>
        </p:nvSpPr>
        <p:spPr>
          <a:xfrm>
            <a:off x="1609182" y="4584534"/>
            <a:ext cx="214314" cy="21431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Y"/>
          </a:p>
        </p:txBody>
      </p:sp>
      <p:sp>
        <p:nvSpPr>
          <p:cNvPr id="22" name="مستطيل 21"/>
          <p:cNvSpPr/>
          <p:nvPr/>
        </p:nvSpPr>
        <p:spPr>
          <a:xfrm>
            <a:off x="5357818" y="2714620"/>
            <a:ext cx="2214578" cy="1214446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Y"/>
          </a:p>
        </p:txBody>
      </p:sp>
      <p:sp>
        <p:nvSpPr>
          <p:cNvPr id="23" name="قوس كبير أيسر 22"/>
          <p:cNvSpPr/>
          <p:nvPr/>
        </p:nvSpPr>
        <p:spPr>
          <a:xfrm rot="5400000">
            <a:off x="7715272" y="5143512"/>
            <a:ext cx="285752" cy="1000132"/>
          </a:xfrm>
          <a:prstGeom prst="leftBrac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ar-SY"/>
          </a:p>
        </p:txBody>
      </p:sp>
      <p:cxnSp>
        <p:nvCxnSpPr>
          <p:cNvPr id="25" name="رابط كسهم مستقيم 24"/>
          <p:cNvCxnSpPr>
            <a:stCxn id="23" idx="1"/>
            <a:endCxn id="22" idx="2"/>
          </p:cNvCxnSpPr>
          <p:nvPr/>
        </p:nvCxnSpPr>
        <p:spPr>
          <a:xfrm rot="16200000" flipV="1">
            <a:off x="6375810" y="4018363"/>
            <a:ext cx="1571636" cy="1393041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cover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147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5" dur="10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from x="100000" y="100000"/>
                                      <p:to x="250000" y="250000"/>
                                    </p:animScale>
                                    <p:animMotion origin="layout" path="M 0.0000 0.0000 C 0.03802 0.0 0.1441 0.02341 0.1826 0.0915 C 0.22118 0.15964 0.24705 0.31256 0.2318 0.4083 C 0.21649 0.50394 0.20747 0.57948 0.0908 0.6661 C -0.02552 0.75279 -0.37517 0.88508 -0.4674 0.9289" pathEditMode="relative" ptsTypes="">
                                      <p:cBhvr>
                                        <p:cTn id="46" dur="10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out" filter="fade">
                                      <p:cBhvr>
                                        <p:cTn id="4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474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474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55" dur="1000"/>
                                        <p:tgtEl>
                                          <p:spTgt spid="147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9" grpId="1"/>
      <p:bldP spid="20" grpId="0" animBg="1"/>
      <p:bldP spid="20" grpId="1" animBg="1"/>
      <p:bldP spid="21" grpId="0" animBg="1"/>
      <p:bldP spid="21" grpId="1" animBg="1"/>
      <p:bldP spid="22" grpId="0" animBg="1"/>
      <p:bldP spid="2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مربع نص 3"/>
          <p:cNvSpPr txBox="1"/>
          <p:nvPr/>
        </p:nvSpPr>
        <p:spPr>
          <a:xfrm>
            <a:off x="3428992" y="5500702"/>
            <a:ext cx="5357850" cy="954107"/>
          </a:xfrm>
          <a:prstGeom prst="rect">
            <a:avLst/>
          </a:prstGeom>
          <a:noFill/>
          <a:ln w="31750">
            <a:solidFill>
              <a:schemeClr val="accent1"/>
            </a:solidFill>
          </a:ln>
        </p:spPr>
        <p:txBody>
          <a:bodyPr wrap="square" rtlCol="1">
            <a:spAutoFit/>
          </a:bodyPr>
          <a:lstStyle/>
          <a:p>
            <a:pPr algn="ctr"/>
            <a:r>
              <a:rPr lang="en-US" sz="2800" i="1" dirty="0" err="1">
                <a:cs typeface="Simplified Arabic" pitchFamily="2" charset="-78"/>
              </a:rPr>
              <a:t>v</a:t>
            </a:r>
            <a:r>
              <a:rPr lang="en-US" sz="2800" i="1" baseline="-25000" dirty="0" err="1">
                <a:cs typeface="Simplified Arabic" pitchFamily="2" charset="-78"/>
              </a:rPr>
              <a:t>L</a:t>
            </a:r>
            <a:r>
              <a:rPr lang="ar-SY" sz="2800" dirty="0">
                <a:cs typeface="Simplified Arabic" pitchFamily="2" charset="-78"/>
              </a:rPr>
              <a:t> (مطال جهد الحمولة) يتغير بين </a:t>
            </a:r>
            <a:r>
              <a:rPr lang="en-US" sz="2800" i="1" dirty="0">
                <a:cs typeface="Simplified Arabic" pitchFamily="2" charset="-78"/>
              </a:rPr>
              <a:t>U</a:t>
            </a:r>
            <a:r>
              <a:rPr lang="en-US" sz="2800" i="1" baseline="-25000" dirty="0">
                <a:cs typeface="Simplified Arabic" pitchFamily="2" charset="-78"/>
              </a:rPr>
              <a:t>s</a:t>
            </a:r>
            <a:r>
              <a:rPr lang="ar-SY" sz="2800" dirty="0">
                <a:cs typeface="Simplified Arabic" pitchFamily="2" charset="-78"/>
              </a:rPr>
              <a:t> واللانهاية عند تغير </a:t>
            </a:r>
            <a:r>
              <a:rPr lang="ar-SY" sz="2800" i="1" dirty="0">
                <a:cs typeface="Simplified Arabic" pitchFamily="2" charset="-78"/>
                <a:sym typeface="Symbol"/>
              </a:rPr>
              <a:t></a:t>
            </a:r>
            <a:r>
              <a:rPr lang="ar-SY" sz="2800" dirty="0">
                <a:cs typeface="Simplified Arabic" pitchFamily="2" charset="-78"/>
                <a:sym typeface="Symbol"/>
              </a:rPr>
              <a:t> من </a:t>
            </a:r>
            <a:r>
              <a:rPr lang="en-US" sz="2800" dirty="0">
                <a:cs typeface="Simplified Arabic" pitchFamily="2" charset="-78"/>
                <a:sym typeface="Symbol"/>
              </a:rPr>
              <a:t>0</a:t>
            </a:r>
            <a:r>
              <a:rPr lang="ar-SY" sz="2800" dirty="0">
                <a:cs typeface="Simplified Arabic" pitchFamily="2" charset="-78"/>
                <a:sym typeface="Symbol"/>
              </a:rPr>
              <a:t> حتى </a:t>
            </a:r>
            <a:r>
              <a:rPr lang="en-US" sz="2800" dirty="0">
                <a:cs typeface="Simplified Arabic" pitchFamily="2" charset="-78"/>
                <a:sym typeface="Symbol"/>
              </a:rPr>
              <a:t>1</a:t>
            </a:r>
            <a:endParaRPr lang="ar-SY" sz="2800" baseline="-25000" dirty="0">
              <a:cs typeface="Simplified Arabic" pitchFamily="2" charset="-78"/>
            </a:endParaRPr>
          </a:p>
        </p:txBody>
      </p:sp>
      <p:graphicFrame>
        <p:nvGraphicFramePr>
          <p:cNvPr id="11" name="Object 3"/>
          <p:cNvGraphicFramePr>
            <a:graphicFrameLocks noChangeAspect="1"/>
          </p:cNvGraphicFramePr>
          <p:nvPr/>
        </p:nvGraphicFramePr>
        <p:xfrm>
          <a:off x="5616575" y="571500"/>
          <a:ext cx="1939925" cy="536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379" name="Equation" r:id="rId3" imgW="825480" imgH="228600" progId="Equation.DSMT4">
                  <p:embed/>
                </p:oleObj>
              </mc:Choice>
              <mc:Fallback>
                <p:oleObj name="Equation" r:id="rId3" imgW="825480" imgH="228600" progId="Equation.DSMT4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16575" y="571500"/>
                        <a:ext cx="1939925" cy="5365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3"/>
          <p:cNvGraphicFramePr>
            <a:graphicFrameLocks noChangeAspect="1"/>
          </p:cNvGraphicFramePr>
          <p:nvPr/>
        </p:nvGraphicFramePr>
        <p:xfrm>
          <a:off x="4143372" y="3286124"/>
          <a:ext cx="4502150" cy="925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380" name="Equation" r:id="rId5" imgW="1917360" imgH="393480" progId="Equation.DSMT4">
                  <p:embed/>
                </p:oleObj>
              </mc:Choice>
              <mc:Fallback>
                <p:oleObj name="Equation" r:id="rId5" imgW="1917360" imgH="393480" progId="Equation.DSMT4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43372" y="3286124"/>
                        <a:ext cx="4502150" cy="9255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3"/>
          <p:cNvGraphicFramePr>
            <a:graphicFrameLocks noChangeAspect="1"/>
          </p:cNvGraphicFramePr>
          <p:nvPr/>
        </p:nvGraphicFramePr>
        <p:xfrm>
          <a:off x="5497513" y="4357688"/>
          <a:ext cx="1966912" cy="101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381" name="Equation" r:id="rId7" imgW="838080" imgH="431640" progId="Equation.DSMT4">
                  <p:embed/>
                </p:oleObj>
              </mc:Choice>
              <mc:Fallback>
                <p:oleObj name="Equation" r:id="rId7" imgW="838080" imgH="431640" progId="Equation.DSMT4">
                  <p:embed/>
                  <p:pic>
                    <p:nvPicPr>
                      <p:cNvPr id="0" name="Picture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97513" y="4357688"/>
                        <a:ext cx="1966912" cy="1016000"/>
                      </a:xfrm>
                      <a:prstGeom prst="rect">
                        <a:avLst/>
                      </a:prstGeom>
                      <a:noFill/>
                      <a:ln w="25400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صورة 7" descr="power2_fig3_7.jp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14282" y="571480"/>
            <a:ext cx="3724656" cy="2243328"/>
          </a:xfrm>
          <a:prstGeom prst="rect">
            <a:avLst/>
          </a:prstGeom>
        </p:spPr>
      </p:pic>
      <p:pic>
        <p:nvPicPr>
          <p:cNvPr id="9" name="صورة 8" descr="power2_fig3_9.jpg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01188" y="3143248"/>
            <a:ext cx="3456432" cy="2301240"/>
          </a:xfrm>
          <a:prstGeom prst="rect">
            <a:avLst/>
          </a:prstGeom>
        </p:spPr>
      </p:pic>
      <p:graphicFrame>
        <p:nvGraphicFramePr>
          <p:cNvPr id="12" name="Object 3"/>
          <p:cNvGraphicFramePr>
            <a:graphicFrameLocks noChangeAspect="1"/>
          </p:cNvGraphicFramePr>
          <p:nvPr/>
        </p:nvGraphicFramePr>
        <p:xfrm>
          <a:off x="4657725" y="1357313"/>
          <a:ext cx="3695700" cy="1906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382" name="Equation" r:id="rId11" imgW="1574640" imgH="812520" progId="Equation.DSMT4">
                  <p:embed/>
                </p:oleObj>
              </mc:Choice>
              <mc:Fallback>
                <p:oleObj name="Equation" r:id="rId11" imgW="1574640" imgH="81252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57725" y="1357313"/>
                        <a:ext cx="3695700" cy="1906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عنصر نائب للتاريخ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2017-2018</a:t>
            </a:r>
            <a:endParaRPr lang="ar-SY"/>
          </a:p>
        </p:txBody>
      </p:sp>
      <p:sp>
        <p:nvSpPr>
          <p:cNvPr id="16" name="عنصر نائب لرقم الشريحة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24</a:t>
            </a:fld>
            <a:endParaRPr lang="ar-SY"/>
          </a:p>
        </p:txBody>
      </p:sp>
      <p:sp>
        <p:nvSpPr>
          <p:cNvPr id="17" name="عنصر نائب للتذييل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/>
              <a:t>د. عماد الروح - منظمات الجهد المستمر</a:t>
            </a:r>
          </a:p>
        </p:txBody>
      </p:sp>
      <p:sp>
        <p:nvSpPr>
          <p:cNvPr id="18" name="شكل بيضاوي 17"/>
          <p:cNvSpPr/>
          <p:nvPr/>
        </p:nvSpPr>
        <p:spPr>
          <a:xfrm>
            <a:off x="1975180" y="4786322"/>
            <a:ext cx="214314" cy="21431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Y"/>
          </a:p>
        </p:txBody>
      </p:sp>
      <p:sp>
        <p:nvSpPr>
          <p:cNvPr id="19" name="شكل بيضاوي 18"/>
          <p:cNvSpPr/>
          <p:nvPr/>
        </p:nvSpPr>
        <p:spPr>
          <a:xfrm>
            <a:off x="928662" y="4786322"/>
            <a:ext cx="214314" cy="21431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Y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3" dur="10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from x="100000" y="100000"/>
                                      <p:to x="250000" y="250000"/>
                                    </p:animScale>
                                    <p:animMotion origin="layout" path="M 0.0000 0.0000 C 0.03802 0.0 0.1441 0.02341 0.1826 0.0915 C 0.22118 0.15964 0.24705 0.31256 0.2318 0.4083 C 0.21649 0.50394 0.20747 0.57948 0.0908 0.6661 C -0.02552 0.75279 -0.37517 0.88508 -0.4674 0.9289" pathEditMode="relative" ptsTypes="">
                                      <p:cBhvr>
                                        <p:cTn id="24" dur="10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out" filter="fade">
                                      <p:cBhvr>
                                        <p:cTn id="25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5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8" dur="10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from x="100000" y="100000"/>
                                      <p:to x="250000" y="250000"/>
                                    </p:animScale>
                                    <p:animMotion origin="layout" path="M 0.0000 0.0000 C 0.03802 0.0 0.1441 0.02341 0.1826 0.0915 C 0.22118 0.15964 0.24705 0.31256 0.2318 0.4083 C 0.21649 0.50394 0.20747 0.57948 0.0908 0.6661 C -0.02552 0.75279 -0.37517 0.88508 -0.4674 0.9289" pathEditMode="relative" ptsTypes="">
                                      <p:cBhvr>
                                        <p:cTn id="29" dur="10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out" filter="fade">
                                      <p:cBhvr>
                                        <p:cTn id="3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8" grpId="0" animBg="1"/>
      <p:bldP spid="18" grpId="1" animBg="1"/>
      <p:bldP spid="19" grpId="0" animBg="1"/>
      <p:bldP spid="19" grpId="1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مربع نص 3"/>
          <p:cNvSpPr txBox="1"/>
          <p:nvPr/>
        </p:nvSpPr>
        <p:spPr>
          <a:xfrm>
            <a:off x="285720" y="764704"/>
            <a:ext cx="8429684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/>
            <a:r>
              <a:rPr lang="ar-SY" sz="2800" b="1" dirty="0">
                <a:cs typeface="Simplified Arabic" pitchFamily="2" charset="-78"/>
              </a:rPr>
              <a:t>بما أن جهد الخرج أكبر من جهد التغذية فهي تستخدم كرافع للجهد</a:t>
            </a:r>
            <a:endParaRPr lang="ar-SY" sz="2800" b="1" baseline="-25000" dirty="0">
              <a:cs typeface="Simplified Arabic" pitchFamily="2" charset="-78"/>
            </a:endParaRPr>
          </a:p>
        </p:txBody>
      </p:sp>
      <p:sp>
        <p:nvSpPr>
          <p:cNvPr id="12" name="مربع نص 11"/>
          <p:cNvSpPr txBox="1"/>
          <p:nvPr/>
        </p:nvSpPr>
        <p:spPr>
          <a:xfrm>
            <a:off x="3571868" y="285728"/>
            <a:ext cx="5214974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SY" sz="2400" b="1" dirty="0">
                <a:solidFill>
                  <a:srgbClr val="FF0000"/>
                </a:solidFill>
                <a:cs typeface="Simplified Arabic" pitchFamily="2" charset="-78"/>
              </a:rPr>
              <a:t>أمثلة عن المنظمات </a:t>
            </a:r>
            <a:r>
              <a:rPr lang="ar-SY" sz="2400" b="1" dirty="0" err="1">
                <a:solidFill>
                  <a:srgbClr val="FF0000"/>
                </a:solidFill>
                <a:cs typeface="Simplified Arabic" pitchFamily="2" charset="-78"/>
              </a:rPr>
              <a:t>التفرعية</a:t>
            </a:r>
            <a:r>
              <a:rPr lang="ar-SY" sz="2400" b="1">
                <a:solidFill>
                  <a:srgbClr val="FF0000"/>
                </a:solidFill>
                <a:cs typeface="Simplified Arabic" pitchFamily="2" charset="-78"/>
              </a:rPr>
              <a:t> :</a:t>
            </a:r>
            <a:endParaRPr lang="ar-SY" sz="2400" b="1" dirty="0">
              <a:solidFill>
                <a:srgbClr val="FF0000"/>
              </a:solidFill>
              <a:cs typeface="Simplified Arabic" pitchFamily="2" charset="-78"/>
            </a:endParaRPr>
          </a:p>
        </p:txBody>
      </p:sp>
      <p:pic>
        <p:nvPicPr>
          <p:cNvPr id="13" name="صورة 12" descr="Prius2004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6915" y="1873740"/>
            <a:ext cx="8130171" cy="4183621"/>
          </a:xfrm>
          <a:prstGeom prst="rect">
            <a:avLst/>
          </a:prstGeom>
        </p:spPr>
      </p:pic>
      <p:sp>
        <p:nvSpPr>
          <p:cNvPr id="14" name="مربع نص 13"/>
          <p:cNvSpPr txBox="1"/>
          <p:nvPr/>
        </p:nvSpPr>
        <p:spPr>
          <a:xfrm>
            <a:off x="1583668" y="1340768"/>
            <a:ext cx="5976664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Y" sz="2800" b="1" dirty="0">
                <a:solidFill>
                  <a:srgbClr val="0070C0"/>
                </a:solidFill>
                <a:cs typeface="Simplified Arabic" pitchFamily="2" charset="-78"/>
              </a:rPr>
              <a:t>مثال 1: السيارة المختلطة </a:t>
            </a:r>
            <a:r>
              <a:rPr lang="en-US" sz="2800" b="1" dirty="0">
                <a:solidFill>
                  <a:srgbClr val="0070C0"/>
                </a:solidFill>
                <a:cs typeface="Simplified Arabic" pitchFamily="2" charset="-78"/>
              </a:rPr>
              <a:t>Toyota </a:t>
            </a:r>
            <a:r>
              <a:rPr lang="en-US" sz="2800" b="1" dirty="0" err="1">
                <a:solidFill>
                  <a:srgbClr val="0070C0"/>
                </a:solidFill>
                <a:cs typeface="Simplified Arabic" pitchFamily="2" charset="-78"/>
              </a:rPr>
              <a:t>Prius</a:t>
            </a:r>
            <a:endParaRPr lang="ar-SY" sz="2800" b="1" baseline="-25000" dirty="0">
              <a:solidFill>
                <a:srgbClr val="0070C0"/>
              </a:solidFill>
              <a:cs typeface="Simplified Arabic" pitchFamily="2" charset="-78"/>
            </a:endParaRPr>
          </a:p>
        </p:txBody>
      </p:sp>
      <p:sp>
        <p:nvSpPr>
          <p:cNvPr id="18" name="مربع نص 17"/>
          <p:cNvSpPr txBox="1"/>
          <p:nvPr/>
        </p:nvSpPr>
        <p:spPr>
          <a:xfrm>
            <a:off x="698657" y="6094457"/>
            <a:ext cx="7545751" cy="49244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Y" sz="2600" dirty="0">
                <a:cs typeface="Simplified Arabic" pitchFamily="2" charset="-78"/>
              </a:rPr>
              <a:t>محرك </a:t>
            </a:r>
            <a:r>
              <a:rPr lang="en-US" sz="2600" dirty="0">
                <a:cs typeface="Simplified Arabic" pitchFamily="2" charset="-78"/>
              </a:rPr>
              <a:t>500 V</a:t>
            </a:r>
            <a:r>
              <a:rPr lang="ar-SY" sz="2600" dirty="0">
                <a:cs typeface="Simplified Arabic" pitchFamily="2" charset="-78"/>
              </a:rPr>
              <a:t> تستخدم </a:t>
            </a:r>
            <a:r>
              <a:rPr lang="en-US" sz="2600" dirty="0">
                <a:cs typeface="Simplified Arabic" pitchFamily="2" charset="-78"/>
              </a:rPr>
              <a:t>55</a:t>
            </a:r>
            <a:r>
              <a:rPr lang="ar-SY" sz="2600" dirty="0">
                <a:cs typeface="Simplified Arabic" pitchFamily="2" charset="-78"/>
              </a:rPr>
              <a:t> بطارية </a:t>
            </a:r>
            <a:r>
              <a:rPr lang="ar-SY" sz="2600" dirty="0" err="1">
                <a:cs typeface="Simplified Arabic" pitchFamily="2" charset="-78"/>
              </a:rPr>
              <a:t>ليثيوم</a:t>
            </a:r>
            <a:r>
              <a:rPr lang="ar-SY" sz="2600" dirty="0">
                <a:cs typeface="Simplified Arabic" pitchFamily="2" charset="-78"/>
              </a:rPr>
              <a:t> </a:t>
            </a:r>
            <a:r>
              <a:rPr lang="en-US" sz="2600" dirty="0">
                <a:cs typeface="Simplified Arabic" pitchFamily="2" charset="-78"/>
              </a:rPr>
              <a:t>4 v</a:t>
            </a:r>
            <a:r>
              <a:rPr lang="ar-SY" sz="2600" dirty="0">
                <a:cs typeface="Simplified Arabic" pitchFamily="2" charset="-78"/>
              </a:rPr>
              <a:t> عوضاً عن </a:t>
            </a:r>
            <a:r>
              <a:rPr lang="en-US" sz="2600" dirty="0">
                <a:cs typeface="Simplified Arabic" pitchFamily="2" charset="-78"/>
              </a:rPr>
              <a:t>140</a:t>
            </a:r>
            <a:endParaRPr lang="ar-SY" sz="2600" baseline="-25000" dirty="0">
              <a:cs typeface="Simplified Arabic" pitchFamily="2" charset="-78"/>
            </a:endParaRPr>
          </a:p>
        </p:txBody>
      </p:sp>
      <p:sp>
        <p:nvSpPr>
          <p:cNvPr id="10" name="عنصر نائب للتاريخ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2017-2018</a:t>
            </a:r>
            <a:endParaRPr lang="ar-SY"/>
          </a:p>
        </p:txBody>
      </p:sp>
      <p:sp>
        <p:nvSpPr>
          <p:cNvPr id="11" name="عنصر نائب لرقم الشريحة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25</a:t>
            </a:fld>
            <a:endParaRPr lang="ar-SY"/>
          </a:p>
        </p:txBody>
      </p:sp>
      <p:sp>
        <p:nvSpPr>
          <p:cNvPr id="19" name="عنصر نائب للتذييل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/>
              <a:t>د. عماد الروح - منظمات الجهد المستمر</a:t>
            </a:r>
          </a:p>
        </p:txBody>
      </p:sp>
    </p:spTree>
  </p:cSld>
  <p:clrMapOvr>
    <a:masterClrMapping/>
  </p:clrMapOvr>
  <p:transition>
    <p:cover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لتاريخ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2017-2018</a:t>
            </a:r>
            <a:endParaRPr lang="ar-SY" dirty="0"/>
          </a:p>
        </p:txBody>
      </p:sp>
      <p:sp>
        <p:nvSpPr>
          <p:cNvPr id="3" name="عنصر نائب للتذييل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/>
              <a:t>د. عماد الروح - منظمات الجهد المستمر</a:t>
            </a:r>
            <a:endParaRPr lang="ar-SY" dirty="0"/>
          </a:p>
        </p:txBody>
      </p:sp>
      <p:sp>
        <p:nvSpPr>
          <p:cNvPr id="4" name="عنصر نائب لرقم الشريحة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26</a:t>
            </a:fld>
            <a:endParaRPr lang="ar-SY" dirty="0"/>
          </a:p>
        </p:txBody>
      </p:sp>
      <p:pic>
        <p:nvPicPr>
          <p:cNvPr id="6" name="صورة 5" descr="٢٠١٥١٠٠٣١٦٣٨٣٧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51520" y="908720"/>
            <a:ext cx="5576808" cy="4176464"/>
          </a:xfrm>
          <a:prstGeom prst="rect">
            <a:avLst/>
          </a:prstGeom>
        </p:spPr>
      </p:pic>
      <p:pic>
        <p:nvPicPr>
          <p:cNvPr id="5" name="صورة 4" descr="٢٠١٥١٠٠٣١٦٤١٢٥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984708" y="3501008"/>
            <a:ext cx="4767626" cy="3097907"/>
          </a:xfrm>
          <a:prstGeom prst="rect">
            <a:avLst/>
          </a:prstGeom>
        </p:spPr>
      </p:pic>
      <p:sp>
        <p:nvSpPr>
          <p:cNvPr id="8" name="مربع نص 7"/>
          <p:cNvSpPr txBox="1"/>
          <p:nvPr/>
        </p:nvSpPr>
        <p:spPr>
          <a:xfrm>
            <a:off x="1583668" y="332656"/>
            <a:ext cx="5976664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Y" sz="2800" b="1" dirty="0">
                <a:solidFill>
                  <a:srgbClr val="0070C0"/>
                </a:solidFill>
                <a:cs typeface="Simplified Arabic" pitchFamily="2" charset="-78"/>
              </a:rPr>
              <a:t>مثال 1: السيارة المختلطة </a:t>
            </a:r>
            <a:r>
              <a:rPr lang="en-US" sz="2800" b="1" dirty="0">
                <a:solidFill>
                  <a:srgbClr val="0070C0"/>
                </a:solidFill>
                <a:cs typeface="Simplified Arabic" pitchFamily="2" charset="-78"/>
              </a:rPr>
              <a:t>Toyota </a:t>
            </a:r>
            <a:r>
              <a:rPr lang="en-US" sz="2800" b="1" dirty="0" err="1">
                <a:solidFill>
                  <a:srgbClr val="0070C0"/>
                </a:solidFill>
                <a:cs typeface="Simplified Arabic" pitchFamily="2" charset="-78"/>
              </a:rPr>
              <a:t>Prius</a:t>
            </a:r>
            <a:endParaRPr lang="ar-SY" sz="2800" b="1" baseline="-25000" dirty="0">
              <a:solidFill>
                <a:srgbClr val="0070C0"/>
              </a:solidFill>
              <a:cs typeface="Simplified Arabic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لتاريخ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2017-2018</a:t>
            </a:r>
            <a:endParaRPr lang="ar-SY" dirty="0"/>
          </a:p>
        </p:txBody>
      </p:sp>
      <p:sp>
        <p:nvSpPr>
          <p:cNvPr id="3" name="عنصر نائب للتذييل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/>
              <a:t>د. عماد الروح - منظمات الجهد المستمر</a:t>
            </a:r>
            <a:endParaRPr lang="ar-SY" dirty="0"/>
          </a:p>
        </p:txBody>
      </p:sp>
      <p:sp>
        <p:nvSpPr>
          <p:cNvPr id="4" name="عنصر نائب لرقم الشريحة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27</a:t>
            </a:fld>
            <a:endParaRPr lang="ar-SY" dirty="0"/>
          </a:p>
        </p:txBody>
      </p:sp>
      <p:sp>
        <p:nvSpPr>
          <p:cNvPr id="5" name="مربع نص 4"/>
          <p:cNvSpPr txBox="1"/>
          <p:nvPr/>
        </p:nvSpPr>
        <p:spPr>
          <a:xfrm>
            <a:off x="1583668" y="332656"/>
            <a:ext cx="5976664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Y" sz="2800" b="1" dirty="0">
                <a:solidFill>
                  <a:srgbClr val="0070C0"/>
                </a:solidFill>
                <a:cs typeface="Simplified Arabic" pitchFamily="2" charset="-78"/>
              </a:rPr>
              <a:t>مثال 2: دارة رفع </a:t>
            </a:r>
            <a:r>
              <a:rPr lang="en-US" sz="2800" b="1" dirty="0">
                <a:solidFill>
                  <a:srgbClr val="0070C0"/>
                </a:solidFill>
                <a:cs typeface="Simplified Arabic" pitchFamily="2" charset="-78"/>
              </a:rPr>
              <a:t>12V</a:t>
            </a:r>
            <a:r>
              <a:rPr lang="ar-SY" sz="2800" b="1" dirty="0">
                <a:solidFill>
                  <a:srgbClr val="0070C0"/>
                </a:solidFill>
                <a:cs typeface="Simplified Arabic" pitchFamily="2" charset="-78"/>
              </a:rPr>
              <a:t> حتى </a:t>
            </a:r>
            <a:r>
              <a:rPr lang="en-US" sz="2800" b="1" dirty="0">
                <a:solidFill>
                  <a:srgbClr val="0070C0"/>
                </a:solidFill>
                <a:cs typeface="Simplified Arabic" pitchFamily="2" charset="-78"/>
              </a:rPr>
              <a:t>19V</a:t>
            </a:r>
            <a:endParaRPr lang="ar-SY" sz="2800" b="1" baseline="-25000" dirty="0">
              <a:solidFill>
                <a:srgbClr val="0070C0"/>
              </a:solidFill>
              <a:cs typeface="Simplified Arabic" pitchFamily="2" charset="-78"/>
            </a:endParaRP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71600" y="1628800"/>
            <a:ext cx="7225630" cy="43441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لتاريخ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2017-2018</a:t>
            </a:r>
            <a:endParaRPr lang="ar-SY" dirty="0"/>
          </a:p>
        </p:txBody>
      </p:sp>
      <p:sp>
        <p:nvSpPr>
          <p:cNvPr id="3" name="عنصر نائب للتذييل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/>
              <a:t>د. عماد الروح - منظمات الجهد المستمر</a:t>
            </a:r>
            <a:endParaRPr lang="ar-SY" dirty="0"/>
          </a:p>
        </p:txBody>
      </p:sp>
      <p:sp>
        <p:nvSpPr>
          <p:cNvPr id="4" name="عنصر نائب لرقم الشريحة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28</a:t>
            </a:fld>
            <a:endParaRPr lang="ar-SY" dirty="0"/>
          </a:p>
        </p:txBody>
      </p:sp>
      <p:pic>
        <p:nvPicPr>
          <p:cNvPr id="304130" name="Picture 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23528" y="1529408"/>
            <a:ext cx="8496944" cy="46038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مستطيل 8"/>
          <p:cNvSpPr/>
          <p:nvPr/>
        </p:nvSpPr>
        <p:spPr>
          <a:xfrm>
            <a:off x="5220072" y="1601416"/>
            <a:ext cx="720080" cy="432048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مستطيل 9"/>
          <p:cNvSpPr/>
          <p:nvPr/>
        </p:nvSpPr>
        <p:spPr>
          <a:xfrm>
            <a:off x="5940152" y="1601416"/>
            <a:ext cx="720080" cy="432048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مستطيل 10"/>
          <p:cNvSpPr/>
          <p:nvPr/>
        </p:nvSpPr>
        <p:spPr>
          <a:xfrm>
            <a:off x="5580112" y="2609528"/>
            <a:ext cx="720080" cy="936104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سهم إلى الأعلى والأسفل 11"/>
          <p:cNvSpPr/>
          <p:nvPr/>
        </p:nvSpPr>
        <p:spPr>
          <a:xfrm>
            <a:off x="395536" y="1961456"/>
            <a:ext cx="144016" cy="3672408"/>
          </a:xfrm>
          <a:prstGeom prst="up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سهم إلى الأعلى والأسفل 12"/>
          <p:cNvSpPr/>
          <p:nvPr/>
        </p:nvSpPr>
        <p:spPr>
          <a:xfrm>
            <a:off x="8676456" y="1961456"/>
            <a:ext cx="144016" cy="3672408"/>
          </a:xfrm>
          <a:prstGeom prst="up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مربع نص 13"/>
          <p:cNvSpPr txBox="1"/>
          <p:nvPr/>
        </p:nvSpPr>
        <p:spPr>
          <a:xfrm>
            <a:off x="5364088" y="1052736"/>
            <a:ext cx="389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L</a:t>
            </a:r>
          </a:p>
        </p:txBody>
      </p:sp>
      <p:sp>
        <p:nvSpPr>
          <p:cNvPr id="15" name="مربع نص 14"/>
          <p:cNvSpPr txBox="1"/>
          <p:nvPr/>
        </p:nvSpPr>
        <p:spPr>
          <a:xfrm>
            <a:off x="6138542" y="1052736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D</a:t>
            </a:r>
          </a:p>
        </p:txBody>
      </p:sp>
      <p:sp>
        <p:nvSpPr>
          <p:cNvPr id="16" name="مربع نص 15"/>
          <p:cNvSpPr txBox="1"/>
          <p:nvPr/>
        </p:nvSpPr>
        <p:spPr>
          <a:xfrm>
            <a:off x="6228184" y="3185592"/>
            <a:ext cx="389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</a:t>
            </a:r>
          </a:p>
        </p:txBody>
      </p:sp>
      <p:sp>
        <p:nvSpPr>
          <p:cNvPr id="17" name="مربع نص 16"/>
          <p:cNvSpPr txBox="1"/>
          <p:nvPr/>
        </p:nvSpPr>
        <p:spPr>
          <a:xfrm>
            <a:off x="-137859" y="3329608"/>
            <a:ext cx="5277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Us</a:t>
            </a:r>
          </a:p>
        </p:txBody>
      </p:sp>
      <p:sp>
        <p:nvSpPr>
          <p:cNvPr id="18" name="مربع نص 17"/>
          <p:cNvSpPr txBox="1"/>
          <p:nvPr/>
        </p:nvSpPr>
        <p:spPr>
          <a:xfrm rot="16200000">
            <a:off x="7968658" y="3533350"/>
            <a:ext cx="8691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Load</a:t>
            </a:r>
          </a:p>
        </p:txBody>
      </p:sp>
      <p:sp>
        <p:nvSpPr>
          <p:cNvPr id="20" name="مربع نص 19"/>
          <p:cNvSpPr txBox="1"/>
          <p:nvPr/>
        </p:nvSpPr>
        <p:spPr>
          <a:xfrm>
            <a:off x="1583668" y="332656"/>
            <a:ext cx="5976664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Y" sz="2800" b="1" dirty="0">
                <a:solidFill>
                  <a:srgbClr val="0070C0"/>
                </a:solidFill>
                <a:cs typeface="Simplified Arabic" pitchFamily="2" charset="-78"/>
              </a:rPr>
              <a:t>مثال 2: دارة رفع </a:t>
            </a:r>
            <a:r>
              <a:rPr lang="en-US" sz="2800" b="1" dirty="0">
                <a:solidFill>
                  <a:srgbClr val="0070C0"/>
                </a:solidFill>
                <a:cs typeface="Simplified Arabic" pitchFamily="2" charset="-78"/>
              </a:rPr>
              <a:t>12V</a:t>
            </a:r>
            <a:r>
              <a:rPr lang="ar-SY" sz="2800" b="1" dirty="0">
                <a:solidFill>
                  <a:srgbClr val="0070C0"/>
                </a:solidFill>
                <a:cs typeface="Simplified Arabic" pitchFamily="2" charset="-78"/>
              </a:rPr>
              <a:t> حتى </a:t>
            </a:r>
            <a:r>
              <a:rPr lang="en-US" sz="2800" b="1" dirty="0">
                <a:solidFill>
                  <a:srgbClr val="0070C0"/>
                </a:solidFill>
                <a:cs typeface="Simplified Arabic" pitchFamily="2" charset="-78"/>
              </a:rPr>
              <a:t>19V</a:t>
            </a:r>
            <a:endParaRPr lang="ar-SY" sz="2800" b="1" baseline="-25000" dirty="0">
              <a:solidFill>
                <a:srgbClr val="0070C0"/>
              </a:solidFill>
              <a:cs typeface="Simplified Arabic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4" grpId="0"/>
      <p:bldP spid="15" grpId="0"/>
      <p:bldP spid="16" grpId="0"/>
      <p:bldP spid="17" grpId="0"/>
      <p:bldP spid="1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صورة 1" descr="power2_fig3_10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14546" y="714356"/>
            <a:ext cx="4154424" cy="1734312"/>
          </a:xfrm>
          <a:prstGeom prst="rect">
            <a:avLst/>
          </a:prstGeom>
        </p:spPr>
      </p:pic>
      <p:sp>
        <p:nvSpPr>
          <p:cNvPr id="19" name="عنصر نائب للتاريخ 1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2017-2018</a:t>
            </a:r>
            <a:endParaRPr lang="ar-SY"/>
          </a:p>
        </p:txBody>
      </p:sp>
      <p:sp>
        <p:nvSpPr>
          <p:cNvPr id="20" name="عنصر نائب لرقم الشريحة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29</a:t>
            </a:fld>
            <a:endParaRPr lang="ar-SY"/>
          </a:p>
        </p:txBody>
      </p:sp>
      <p:sp>
        <p:nvSpPr>
          <p:cNvPr id="21" name="عنصر نائب للتذييل 2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/>
              <a:t>د. عماد الروح - منظمات الجهد المستمر</a:t>
            </a:r>
          </a:p>
        </p:txBody>
      </p:sp>
      <p:sp>
        <p:nvSpPr>
          <p:cNvPr id="4" name="مربع نص 3"/>
          <p:cNvSpPr txBox="1"/>
          <p:nvPr/>
        </p:nvSpPr>
        <p:spPr>
          <a:xfrm>
            <a:off x="285720" y="0"/>
            <a:ext cx="8358246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514350" indent="-514350">
              <a:buFont typeface="+mj-lt"/>
              <a:buAutoNum type="arabicPeriod" startAt="4"/>
            </a:pPr>
            <a:r>
              <a:rPr lang="ar-SY" sz="2800" b="1" dirty="0">
                <a:solidFill>
                  <a:srgbClr val="0070C0"/>
                </a:solidFill>
                <a:cs typeface="Simplified Arabic" pitchFamily="2" charset="-78"/>
              </a:rPr>
              <a:t>المنظمات </a:t>
            </a:r>
            <a:r>
              <a:rPr lang="ar-SY" sz="2800" b="1" dirty="0" err="1">
                <a:solidFill>
                  <a:srgbClr val="0070C0"/>
                </a:solidFill>
                <a:cs typeface="Simplified Arabic" pitchFamily="2" charset="-78"/>
              </a:rPr>
              <a:t>الجسرية</a:t>
            </a:r>
            <a:r>
              <a:rPr lang="ar-SY" sz="2800" b="1" dirty="0">
                <a:solidFill>
                  <a:srgbClr val="0070C0"/>
                </a:solidFill>
                <a:cs typeface="Simplified Arabic" pitchFamily="2" charset="-78"/>
              </a:rPr>
              <a:t> (منظمات الأرباع الأربعة)</a:t>
            </a:r>
          </a:p>
        </p:txBody>
      </p:sp>
      <p:sp>
        <p:nvSpPr>
          <p:cNvPr id="22" name="مربع نص 21"/>
          <p:cNvSpPr txBox="1"/>
          <p:nvPr/>
        </p:nvSpPr>
        <p:spPr>
          <a:xfrm>
            <a:off x="357158" y="3071810"/>
            <a:ext cx="8501122" cy="95410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>
              <a:buFont typeface="Arial" pitchFamily="34" charset="0"/>
              <a:buChar char="•"/>
            </a:pPr>
            <a:r>
              <a:rPr lang="ar-SY" sz="2800" b="1" dirty="0">
                <a:solidFill>
                  <a:srgbClr val="002060"/>
                </a:solidFill>
                <a:cs typeface="Simplified Arabic" pitchFamily="2" charset="-78"/>
              </a:rPr>
              <a:t> تتألف هذه الدارة من أربعة مفاتيح الكترونية وأربعة </a:t>
            </a:r>
            <a:r>
              <a:rPr lang="ar-SY" sz="2800" b="1" dirty="0" err="1">
                <a:solidFill>
                  <a:srgbClr val="002060"/>
                </a:solidFill>
                <a:cs typeface="Simplified Arabic" pitchFamily="2" charset="-78"/>
              </a:rPr>
              <a:t>ديودات</a:t>
            </a:r>
            <a:r>
              <a:rPr lang="ar-SY" sz="2800" b="1" dirty="0">
                <a:solidFill>
                  <a:srgbClr val="002060"/>
                </a:solidFill>
                <a:cs typeface="Simplified Arabic" pitchFamily="2" charset="-78"/>
              </a:rPr>
              <a:t> المسار         الحر إضافةً إلى المنبع </a:t>
            </a:r>
            <a:r>
              <a:rPr lang="en-US" sz="28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US" sz="2800" b="1" baseline="-2500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s</a:t>
            </a:r>
            <a:r>
              <a:rPr lang="ar-SY" sz="2800" b="1" dirty="0">
                <a:solidFill>
                  <a:srgbClr val="002060"/>
                </a:solidFill>
                <a:cs typeface="Simplified Arabic" pitchFamily="2" charset="-78"/>
              </a:rPr>
              <a:t> والحمل </a:t>
            </a:r>
            <a:r>
              <a:rPr lang="en-US" sz="28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Load</a:t>
            </a:r>
            <a:r>
              <a:rPr lang="ar-SY" sz="2800" b="1" dirty="0">
                <a:solidFill>
                  <a:srgbClr val="002060"/>
                </a:solidFill>
                <a:cs typeface="Simplified Arabic" pitchFamily="2" charset="-78"/>
              </a:rPr>
              <a:t>. </a:t>
            </a:r>
          </a:p>
        </p:txBody>
      </p:sp>
      <p:sp>
        <p:nvSpPr>
          <p:cNvPr id="23" name="مربع نص 22"/>
          <p:cNvSpPr txBox="1"/>
          <p:nvPr/>
        </p:nvSpPr>
        <p:spPr>
          <a:xfrm>
            <a:off x="428596" y="4046529"/>
            <a:ext cx="8429684" cy="95410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>
              <a:buFont typeface="Arial" pitchFamily="34" charset="0"/>
              <a:buChar char="•"/>
            </a:pPr>
            <a:r>
              <a:rPr lang="ar-SY" sz="2800" b="1" dirty="0">
                <a:solidFill>
                  <a:srgbClr val="C00000"/>
                </a:solidFill>
                <a:cs typeface="Simplified Arabic" pitchFamily="2" charset="-78"/>
              </a:rPr>
              <a:t> يعمل كل قاطع علوي بشكل متكامل مع القاطع السفلي وذلك لتجنب قصر المنبع.</a:t>
            </a:r>
          </a:p>
        </p:txBody>
      </p:sp>
      <p:sp>
        <p:nvSpPr>
          <p:cNvPr id="24" name="مربع نص 23"/>
          <p:cNvSpPr txBox="1"/>
          <p:nvPr/>
        </p:nvSpPr>
        <p:spPr>
          <a:xfrm>
            <a:off x="428596" y="5072074"/>
            <a:ext cx="8429684" cy="95410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>
              <a:buFont typeface="Arial" pitchFamily="34" charset="0"/>
              <a:buChar char="•"/>
            </a:pPr>
            <a:r>
              <a:rPr lang="ar-SY" sz="2800" b="1" dirty="0">
                <a:solidFill>
                  <a:srgbClr val="00B050"/>
                </a:solidFill>
                <a:cs typeface="Simplified Arabic" pitchFamily="2" charset="-78"/>
              </a:rPr>
              <a:t> سنعتبر من خلال دراستنا أن الحمل </a:t>
            </a:r>
            <a:r>
              <a:rPr lang="ar-SY" sz="2800" b="1" dirty="0" err="1">
                <a:solidFill>
                  <a:srgbClr val="00B050"/>
                </a:solidFill>
                <a:cs typeface="Simplified Arabic" pitchFamily="2" charset="-78"/>
              </a:rPr>
              <a:t>أومي</a:t>
            </a:r>
            <a:r>
              <a:rPr lang="ar-SY" sz="2800" b="1" dirty="0">
                <a:solidFill>
                  <a:srgbClr val="00B050"/>
                </a:solidFill>
                <a:cs typeface="Simplified Arabic" pitchFamily="2" charset="-78"/>
              </a:rPr>
              <a:t> تحريضي </a:t>
            </a:r>
            <a:r>
              <a:rPr lang="en-US" sz="2800" b="1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RL</a:t>
            </a:r>
            <a:r>
              <a:rPr lang="ar-SY" sz="2800" b="1" dirty="0">
                <a:solidFill>
                  <a:srgbClr val="00B050"/>
                </a:solidFill>
                <a:cs typeface="Simplified Arabic" pitchFamily="2" charset="-78"/>
              </a:rPr>
              <a:t> وأن تردد التقطيع </a:t>
            </a:r>
            <a:r>
              <a:rPr lang="en-US" sz="2800" b="1" dirty="0" err="1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sz="2800" b="1" baseline="-25000" dirty="0" err="1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c</a:t>
            </a:r>
            <a:r>
              <a:rPr lang="ar-SY" sz="2800" b="1" dirty="0">
                <a:solidFill>
                  <a:srgbClr val="00B050"/>
                </a:solidFill>
                <a:cs typeface="Simplified Arabic" pitchFamily="2" charset="-78"/>
              </a:rPr>
              <a:t> كبير كفايةً بحيث يمكننا اعتبار أن التيار مرشح بشكل مثالي.</a:t>
            </a:r>
          </a:p>
        </p:txBody>
      </p:sp>
    </p:spTree>
  </p:cSld>
  <p:clrMapOvr>
    <a:masterClrMapping/>
  </p:clrMapOvr>
  <p:transition>
    <p:cover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190F2D8-6DC6-4A4C-AF65-72B4929957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2017-2018</a:t>
            </a:r>
            <a:endParaRPr lang="ar-SY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DC023AF-D4CE-4DA6-A190-5B916A7F11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/>
              <a:t>د. عماد الروح - منظمات الجهد المستمر</a:t>
            </a:r>
            <a:endParaRPr lang="ar-SY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A85F25-A3FD-4E2A-9EDB-B8150DB3F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3</a:t>
            </a:fld>
            <a:endParaRPr lang="ar-SY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0361CC-8AC6-4988-A518-14ECD5FD1F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4982"/>
          <a:stretch/>
        </p:blipFill>
        <p:spPr>
          <a:xfrm>
            <a:off x="539552" y="1464029"/>
            <a:ext cx="4392488" cy="3696409"/>
          </a:xfrm>
          <a:prstGeom prst="rect">
            <a:avLst/>
          </a:prstGeom>
        </p:spPr>
      </p:pic>
      <p:sp>
        <p:nvSpPr>
          <p:cNvPr id="7" name="مربع نص 17">
            <a:extLst>
              <a:ext uri="{FF2B5EF4-FFF2-40B4-BE49-F238E27FC236}">
                <a16:creationId xmlns:a16="http://schemas.microsoft.com/office/drawing/2014/main" id="{DCF80390-3BCF-43A0-AF7F-E7268F47DDAC}"/>
              </a:ext>
            </a:extLst>
          </p:cNvPr>
          <p:cNvSpPr txBox="1"/>
          <p:nvPr/>
        </p:nvSpPr>
        <p:spPr>
          <a:xfrm>
            <a:off x="5012242" y="2052716"/>
            <a:ext cx="3376181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/>
            <a:r>
              <a:rPr lang="ar-SY" sz="2400" b="1" dirty="0">
                <a:cs typeface="Simplified Arabic" pitchFamily="2" charset="-78"/>
              </a:rPr>
              <a:t>منظم تسلسلي &gt;&gt; خافض للجهد</a:t>
            </a:r>
          </a:p>
        </p:txBody>
      </p:sp>
      <p:sp>
        <p:nvSpPr>
          <p:cNvPr id="8" name="مربع نص 17">
            <a:extLst>
              <a:ext uri="{FF2B5EF4-FFF2-40B4-BE49-F238E27FC236}">
                <a16:creationId xmlns:a16="http://schemas.microsoft.com/office/drawing/2014/main" id="{FA1497C2-C31F-45BA-A700-646F98A29DAF}"/>
              </a:ext>
            </a:extLst>
          </p:cNvPr>
          <p:cNvSpPr txBox="1"/>
          <p:nvPr/>
        </p:nvSpPr>
        <p:spPr>
          <a:xfrm>
            <a:off x="4788024" y="3861048"/>
            <a:ext cx="3312368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/>
            <a:r>
              <a:rPr lang="ar-SY" sz="2400" b="1" dirty="0">
                <a:cs typeface="Simplified Arabic" pitchFamily="2" charset="-78"/>
              </a:rPr>
              <a:t>منظم تفرعي &gt;&gt; رافع للجهد</a:t>
            </a:r>
          </a:p>
        </p:txBody>
      </p:sp>
      <p:sp>
        <p:nvSpPr>
          <p:cNvPr id="10" name="مربع نص 16">
            <a:extLst>
              <a:ext uri="{FF2B5EF4-FFF2-40B4-BE49-F238E27FC236}">
                <a16:creationId xmlns:a16="http://schemas.microsoft.com/office/drawing/2014/main" id="{6690C9F1-C10C-418C-B9E2-FEE5C78F760A}"/>
              </a:ext>
            </a:extLst>
          </p:cNvPr>
          <p:cNvSpPr txBox="1"/>
          <p:nvPr/>
        </p:nvSpPr>
        <p:spPr>
          <a:xfrm>
            <a:off x="5012243" y="2530911"/>
            <a:ext cx="3456384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Y" b="1" dirty="0">
                <a:solidFill>
                  <a:srgbClr val="FF0000"/>
                </a:solidFill>
                <a:cs typeface="Simplified Arabic" pitchFamily="2" charset="-78"/>
              </a:rPr>
              <a:t>تقطيع جهد الخرج &gt;&gt; خفض قيمة الجهد</a:t>
            </a:r>
          </a:p>
        </p:txBody>
      </p:sp>
      <p:sp>
        <p:nvSpPr>
          <p:cNvPr id="11" name="مربع نص 16">
            <a:extLst>
              <a:ext uri="{FF2B5EF4-FFF2-40B4-BE49-F238E27FC236}">
                <a16:creationId xmlns:a16="http://schemas.microsoft.com/office/drawing/2014/main" id="{BD17A93A-2B45-4AD6-A530-C36DF0C89313}"/>
              </a:ext>
            </a:extLst>
          </p:cNvPr>
          <p:cNvSpPr txBox="1"/>
          <p:nvPr/>
        </p:nvSpPr>
        <p:spPr>
          <a:xfrm>
            <a:off x="4932040" y="4377298"/>
            <a:ext cx="360040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SY" b="1" dirty="0">
                <a:solidFill>
                  <a:srgbClr val="FF0000"/>
                </a:solidFill>
                <a:cs typeface="Simplified Arabic" pitchFamily="2" charset="-78"/>
              </a:rPr>
              <a:t>شحن المكثف بدون تفريغ &gt;&gt; رفع قيمة الجهد</a:t>
            </a:r>
          </a:p>
        </p:txBody>
      </p:sp>
    </p:spTree>
    <p:extLst>
      <p:ext uri="{BB962C8B-B14F-4D97-AF65-F5344CB8AC3E}">
        <p14:creationId xmlns:p14="http://schemas.microsoft.com/office/powerpoint/2010/main" val="474757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0" grpId="0"/>
      <p:bldP spid="11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صورة 10" descr="trigger_dc_chopper_4Q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68800" y="857232"/>
            <a:ext cx="3060192" cy="3931920"/>
          </a:xfrm>
          <a:prstGeom prst="rect">
            <a:avLst/>
          </a:prstGeom>
        </p:spPr>
      </p:pic>
      <p:sp>
        <p:nvSpPr>
          <p:cNvPr id="19" name="عنصر نائب للتاريخ 1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95AB7-227D-41A2-A182-A67A675A8950}" type="datetime3">
              <a:rPr lang="en-US" smtClean="0"/>
              <a:pPr/>
              <a:t>26 February 2019</a:t>
            </a:fld>
            <a:endParaRPr lang="ar-SY"/>
          </a:p>
        </p:txBody>
      </p:sp>
      <p:sp>
        <p:nvSpPr>
          <p:cNvPr id="20" name="عنصر نائب لرقم الشريحة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30</a:t>
            </a:fld>
            <a:endParaRPr lang="ar-SY"/>
          </a:p>
        </p:txBody>
      </p:sp>
      <p:sp>
        <p:nvSpPr>
          <p:cNvPr id="21" name="عنصر نائب للتذييل 2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/>
              <a:t>د. عماد الروح - منظمات الجهد المستمر</a:t>
            </a:r>
          </a:p>
        </p:txBody>
      </p:sp>
      <p:sp>
        <p:nvSpPr>
          <p:cNvPr id="4" name="مربع نص 3"/>
          <p:cNvSpPr txBox="1"/>
          <p:nvPr/>
        </p:nvSpPr>
        <p:spPr>
          <a:xfrm>
            <a:off x="285720" y="0"/>
            <a:ext cx="8358246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514350" indent="-514350">
              <a:buFont typeface="+mj-cs"/>
              <a:buAutoNum type="arabic2Minus"/>
            </a:pPr>
            <a:r>
              <a:rPr lang="ar-SY" sz="2800" b="1" dirty="0">
                <a:solidFill>
                  <a:srgbClr val="0070C0"/>
                </a:solidFill>
                <a:cs typeface="Simplified Arabic" pitchFamily="2" charset="-78"/>
              </a:rPr>
              <a:t>القدح بمقارنة إشارة </a:t>
            </a:r>
            <a:r>
              <a:rPr lang="ar-SY" sz="2800" b="1" dirty="0" err="1">
                <a:solidFill>
                  <a:srgbClr val="0070C0"/>
                </a:solidFill>
                <a:cs typeface="Simplified Arabic" pitchFamily="2" charset="-78"/>
              </a:rPr>
              <a:t>مثلثية</a:t>
            </a:r>
            <a:r>
              <a:rPr lang="ar-SY" sz="2800" b="1" dirty="0">
                <a:solidFill>
                  <a:srgbClr val="0070C0"/>
                </a:solidFill>
                <a:cs typeface="Simplified Arabic" pitchFamily="2" charset="-78"/>
              </a:rPr>
              <a:t> مع إشارة مستمرة</a:t>
            </a:r>
          </a:p>
        </p:txBody>
      </p:sp>
      <p:sp>
        <p:nvSpPr>
          <p:cNvPr id="12" name="مربع نص 11"/>
          <p:cNvSpPr txBox="1"/>
          <p:nvPr/>
        </p:nvSpPr>
        <p:spPr>
          <a:xfrm>
            <a:off x="3714744" y="467851"/>
            <a:ext cx="5072098" cy="224676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/>
            <a:r>
              <a:rPr lang="ar-SY" sz="2800" b="1" dirty="0">
                <a:cs typeface="Simplified Arabic" pitchFamily="2" charset="-78"/>
              </a:rPr>
              <a:t>يتم توليد نبضات القدح من خلال مقارنة إشارة حاملة </a:t>
            </a:r>
            <a:r>
              <a:rPr lang="ar-SY" sz="2800" b="1" dirty="0" err="1">
                <a:cs typeface="Simplified Arabic" pitchFamily="2" charset="-78"/>
              </a:rPr>
              <a:t>مثلثية</a:t>
            </a:r>
            <a:r>
              <a:rPr lang="ar-SY" sz="2800" b="1" dirty="0">
                <a:cs typeface="Simplified Arabic" pitchFamily="2" charset="-78"/>
              </a:rPr>
              <a:t> </a:t>
            </a:r>
            <a:r>
              <a:rPr lang="en-US" sz="2800" b="1" dirty="0" err="1"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US" sz="2800" b="1" baseline="-25000" dirty="0" err="1">
                <a:latin typeface="Times New Roman" pitchFamily="18" charset="0"/>
                <a:cs typeface="Times New Roman" pitchFamily="18" charset="0"/>
              </a:rPr>
              <a:t>c</a:t>
            </a:r>
            <a:r>
              <a:rPr lang="ar-SY" sz="2800" b="1" dirty="0">
                <a:cs typeface="Simplified Arabic" pitchFamily="2" charset="-78"/>
              </a:rPr>
              <a:t> ترددها </a:t>
            </a:r>
            <a:r>
              <a:rPr lang="en-US" sz="2800" b="1" dirty="0" err="1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sz="2800" b="1" baseline="-25000" dirty="0" err="1">
                <a:latin typeface="Times New Roman" pitchFamily="18" charset="0"/>
                <a:cs typeface="Times New Roman" pitchFamily="18" charset="0"/>
              </a:rPr>
              <a:t>c</a:t>
            </a:r>
            <a:r>
              <a:rPr lang="ar-SY" sz="2800" b="1" baseline="-25000" dirty="0">
                <a:cs typeface="Simplified Arabic" pitchFamily="2" charset="-78"/>
              </a:rPr>
              <a:t> </a:t>
            </a:r>
            <a:r>
              <a:rPr lang="ar-SY" sz="2800" b="1" dirty="0">
                <a:cs typeface="Simplified Arabic" pitchFamily="2" charset="-78"/>
              </a:rPr>
              <a:t>ويتراوح </a:t>
            </a:r>
            <a:r>
              <a:rPr lang="ar-SY" sz="2800" b="1" dirty="0" err="1">
                <a:cs typeface="Simplified Arabic" pitchFamily="2" charset="-78"/>
              </a:rPr>
              <a:t>مطالها</a:t>
            </a:r>
            <a:r>
              <a:rPr lang="ar-SY" sz="2800" b="1" dirty="0">
                <a:cs typeface="Simplified Arabic" pitchFamily="2" charset="-78"/>
              </a:rPr>
              <a:t> بين </a:t>
            </a:r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+A</a:t>
            </a:r>
            <a:r>
              <a:rPr lang="en-US" sz="2800" b="1" baseline="-25000" dirty="0">
                <a:latin typeface="Times New Roman" pitchFamily="18" charset="0"/>
                <a:cs typeface="Times New Roman" pitchFamily="18" charset="0"/>
              </a:rPr>
              <a:t>c</a:t>
            </a:r>
            <a:r>
              <a:rPr lang="ar-SY" sz="2800" b="1" dirty="0">
                <a:cs typeface="Simplified Arabic" pitchFamily="2" charset="-78"/>
              </a:rPr>
              <a:t> و</a:t>
            </a:r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-A</a:t>
            </a:r>
            <a:r>
              <a:rPr lang="en-US" sz="2800" b="1" baseline="-25000" dirty="0">
                <a:latin typeface="Times New Roman" pitchFamily="18" charset="0"/>
                <a:cs typeface="Times New Roman" pitchFamily="18" charset="0"/>
              </a:rPr>
              <a:t>c</a:t>
            </a:r>
            <a:r>
              <a:rPr lang="ar-SY" sz="2800" b="1" baseline="-25000" dirty="0">
                <a:cs typeface="Simplified Arabic" pitchFamily="2" charset="-78"/>
              </a:rPr>
              <a:t> </a:t>
            </a:r>
            <a:r>
              <a:rPr lang="ar-SY" sz="2800" b="1" dirty="0">
                <a:cs typeface="Simplified Arabic" pitchFamily="2" charset="-78"/>
              </a:rPr>
              <a:t>وإشارتين مرجعيتين مستمرتين </a:t>
            </a:r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US" sz="2800" b="1" baseline="-25000" dirty="0">
                <a:latin typeface="Times New Roman" pitchFamily="18" charset="0"/>
                <a:cs typeface="Times New Roman" pitchFamily="18" charset="0"/>
              </a:rPr>
              <a:t>r1</a:t>
            </a:r>
            <a:r>
              <a:rPr lang="ar-SY" sz="2800" b="1" dirty="0">
                <a:cs typeface="Simplified Arabic" pitchFamily="2" charset="-78"/>
              </a:rPr>
              <a:t> و</a:t>
            </a:r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US" sz="2800" b="1" baseline="-25000" dirty="0">
                <a:latin typeface="Times New Roman" pitchFamily="18" charset="0"/>
                <a:cs typeface="Times New Roman" pitchFamily="18" charset="0"/>
              </a:rPr>
              <a:t>r2</a:t>
            </a:r>
            <a:r>
              <a:rPr lang="ar-SY" sz="28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ar-SY" sz="2800" b="1" dirty="0">
                <a:cs typeface="Simplified Arabic" pitchFamily="2" charset="-78"/>
              </a:rPr>
              <a:t>متساويتين في </a:t>
            </a:r>
            <a:r>
              <a:rPr lang="ar-SY" sz="2800" b="1" dirty="0" err="1">
                <a:cs typeface="Simplified Arabic" pitchFamily="2" charset="-78"/>
              </a:rPr>
              <a:t>المطال</a:t>
            </a:r>
            <a:r>
              <a:rPr lang="ar-SY" sz="2800" b="1" dirty="0">
                <a:cs typeface="Simplified Arabic" pitchFamily="2" charset="-78"/>
              </a:rPr>
              <a:t> </a:t>
            </a:r>
            <a:r>
              <a:rPr lang="en-US" sz="2800" b="1" dirty="0" err="1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sz="2800" b="1" baseline="-25000" dirty="0" err="1">
                <a:latin typeface="Times New Roman" pitchFamily="18" charset="0"/>
                <a:cs typeface="Times New Roman" pitchFamily="18" charset="0"/>
              </a:rPr>
              <a:t>r</a:t>
            </a:r>
            <a:r>
              <a:rPr lang="ar-SY" sz="2800" b="1" dirty="0">
                <a:cs typeface="Simplified Arabic" pitchFamily="2" charset="-78"/>
              </a:rPr>
              <a:t> ومتعاكستين في </a:t>
            </a:r>
            <a:r>
              <a:rPr lang="ar-SY" sz="2800" b="1" dirty="0" err="1">
                <a:cs typeface="Simplified Arabic" pitchFamily="2" charset="-78"/>
              </a:rPr>
              <a:t>الإتجاه</a:t>
            </a:r>
            <a:r>
              <a:rPr lang="ar-SY" sz="2800" b="1" dirty="0">
                <a:cs typeface="Simplified Arabic" pitchFamily="2" charset="-78"/>
              </a:rPr>
              <a:t>.</a:t>
            </a:r>
          </a:p>
        </p:txBody>
      </p:sp>
      <p:grpSp>
        <p:nvGrpSpPr>
          <p:cNvPr id="2" name="مجموعة 30"/>
          <p:cNvGrpSpPr/>
          <p:nvPr/>
        </p:nvGrpSpPr>
        <p:grpSpPr>
          <a:xfrm>
            <a:off x="3714744" y="2786058"/>
            <a:ext cx="5072098" cy="1428755"/>
            <a:chOff x="3714744" y="2857496"/>
            <a:chExt cx="5072098" cy="1428755"/>
          </a:xfrm>
        </p:grpSpPr>
        <p:sp>
          <p:nvSpPr>
            <p:cNvPr id="28" name="مربع نص 27"/>
            <p:cNvSpPr txBox="1"/>
            <p:nvPr/>
          </p:nvSpPr>
          <p:spPr>
            <a:xfrm>
              <a:off x="3714744" y="2857496"/>
              <a:ext cx="5072098" cy="1384995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just"/>
              <a:r>
                <a:rPr lang="ar-SY" sz="2800" b="1" dirty="0">
                  <a:solidFill>
                    <a:srgbClr val="00B050"/>
                  </a:solidFill>
                  <a:cs typeface="Simplified Arabic" pitchFamily="2" charset="-78"/>
                </a:rPr>
                <a:t>عندما يكون </a:t>
              </a:r>
              <a:r>
                <a:rPr lang="en-US" sz="2800" b="1" dirty="0">
                  <a:solidFill>
                    <a:srgbClr val="00B050"/>
                  </a:solidFill>
                  <a:latin typeface="Times New Roman" pitchFamily="18" charset="0"/>
                  <a:cs typeface="Times New Roman" pitchFamily="18" charset="0"/>
                </a:rPr>
                <a:t>u</a:t>
              </a:r>
              <a:r>
                <a:rPr lang="en-US" sz="2800" b="1" baseline="-25000" dirty="0">
                  <a:solidFill>
                    <a:srgbClr val="00B050"/>
                  </a:solidFill>
                  <a:latin typeface="Times New Roman" pitchFamily="18" charset="0"/>
                  <a:cs typeface="Times New Roman" pitchFamily="18" charset="0"/>
                </a:rPr>
                <a:t>r1</a:t>
              </a:r>
              <a:r>
                <a:rPr lang="en-US" sz="2800" b="1" dirty="0">
                  <a:solidFill>
                    <a:srgbClr val="00B050"/>
                  </a:solidFill>
                  <a:latin typeface="Times New Roman" pitchFamily="18" charset="0"/>
                  <a:cs typeface="Times New Roman" pitchFamily="18" charset="0"/>
                </a:rPr>
                <a:t>&gt;</a:t>
              </a:r>
              <a:r>
                <a:rPr lang="en-US" sz="2800" b="1" dirty="0" err="1">
                  <a:solidFill>
                    <a:srgbClr val="00B050"/>
                  </a:solidFill>
                  <a:latin typeface="Times New Roman" pitchFamily="18" charset="0"/>
                  <a:cs typeface="Times New Roman" pitchFamily="18" charset="0"/>
                </a:rPr>
                <a:t>u</a:t>
              </a:r>
              <a:r>
                <a:rPr lang="en-US" sz="2800" b="1" baseline="-25000" dirty="0" err="1">
                  <a:solidFill>
                    <a:srgbClr val="00B050"/>
                  </a:solidFill>
                  <a:latin typeface="Times New Roman" pitchFamily="18" charset="0"/>
                  <a:cs typeface="Times New Roman" pitchFamily="18" charset="0"/>
                </a:rPr>
                <a:t>c</a:t>
              </a:r>
              <a:r>
                <a:rPr lang="ar-SY" sz="2800" b="1" dirty="0">
                  <a:solidFill>
                    <a:srgbClr val="00B050"/>
                  </a:solidFill>
                  <a:cs typeface="Simplified Arabic" pitchFamily="2" charset="-78"/>
                </a:rPr>
                <a:t> يتولد عندها نبضة قدح للترانزستور </a:t>
              </a:r>
              <a:r>
                <a:rPr lang="en-US" sz="2800" dirty="0">
                  <a:solidFill>
                    <a:srgbClr val="00B050"/>
                  </a:solidFill>
                  <a:latin typeface="Times New Roman" pitchFamily="18" charset="0"/>
                  <a:cs typeface="Times New Roman" pitchFamily="18" charset="0"/>
                </a:rPr>
                <a:t>T</a:t>
              </a:r>
              <a:r>
                <a:rPr lang="en-US" sz="2800" baseline="-25000" dirty="0">
                  <a:solidFill>
                    <a:srgbClr val="00B050"/>
                  </a:solidFill>
                  <a:latin typeface="Times New Roman" pitchFamily="18" charset="0"/>
                  <a:cs typeface="Times New Roman" pitchFamily="18" charset="0"/>
                </a:rPr>
                <a:t>1</a:t>
              </a:r>
              <a:r>
                <a:rPr lang="ar-SY" sz="2800" b="1" dirty="0">
                  <a:solidFill>
                    <a:srgbClr val="00B050"/>
                  </a:solidFill>
                  <a:cs typeface="Simplified Arabic" pitchFamily="2" charset="-78"/>
                </a:rPr>
                <a:t> ويتولد عكس هذه النبضة للترانزستور     .</a:t>
              </a:r>
            </a:p>
          </p:txBody>
        </p:sp>
        <p:graphicFrame>
          <p:nvGraphicFramePr>
            <p:cNvPr id="251908" name="Object 4"/>
            <p:cNvGraphicFramePr>
              <a:graphicFrameLocks noChangeAspect="1"/>
            </p:cNvGraphicFramePr>
            <p:nvPr/>
          </p:nvGraphicFramePr>
          <p:xfrm>
            <a:off x="6045200" y="3721101"/>
            <a:ext cx="358775" cy="5651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0775" name="Equation" r:id="rId4" imgW="152280" imgH="241200" progId="Equation.DSMT4">
                    <p:embed/>
                  </p:oleObj>
                </mc:Choice>
                <mc:Fallback>
                  <p:oleObj name="Equation" r:id="rId4" imgW="152280" imgH="241200" progId="Equation.DSMT4">
                    <p:embed/>
                    <p:pic>
                      <p:nvPicPr>
                        <p:cNvPr id="0" name="Picture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045200" y="3721101"/>
                          <a:ext cx="358775" cy="56515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" name="مجموعة 31"/>
          <p:cNvGrpSpPr/>
          <p:nvPr/>
        </p:nvGrpSpPr>
        <p:grpSpPr>
          <a:xfrm>
            <a:off x="3714744" y="4108472"/>
            <a:ext cx="5072098" cy="1422378"/>
            <a:chOff x="3714744" y="4286256"/>
            <a:chExt cx="5072098" cy="1422378"/>
          </a:xfrm>
        </p:grpSpPr>
        <p:sp>
          <p:nvSpPr>
            <p:cNvPr id="29" name="مربع نص 28"/>
            <p:cNvSpPr txBox="1"/>
            <p:nvPr/>
          </p:nvSpPr>
          <p:spPr>
            <a:xfrm>
              <a:off x="3714744" y="4286256"/>
              <a:ext cx="5072098" cy="1384995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just"/>
              <a:r>
                <a:rPr lang="ar-SY" sz="2800" b="1" dirty="0">
                  <a:solidFill>
                    <a:srgbClr val="002060"/>
                  </a:solidFill>
                  <a:cs typeface="Simplified Arabic" pitchFamily="2" charset="-78"/>
                </a:rPr>
                <a:t>عندما يكون </a:t>
              </a:r>
              <a:r>
                <a:rPr lang="en-US" sz="2800" b="1" dirty="0">
                  <a:solidFill>
                    <a:srgbClr val="002060"/>
                  </a:solidFill>
                  <a:latin typeface="Times New Roman" pitchFamily="18" charset="0"/>
                  <a:cs typeface="Times New Roman" pitchFamily="18" charset="0"/>
                </a:rPr>
                <a:t>u</a:t>
              </a:r>
              <a:r>
                <a:rPr lang="en-US" sz="2800" b="1" baseline="-25000" dirty="0">
                  <a:solidFill>
                    <a:srgbClr val="002060"/>
                  </a:solidFill>
                  <a:latin typeface="Times New Roman" pitchFamily="18" charset="0"/>
                  <a:cs typeface="Times New Roman" pitchFamily="18" charset="0"/>
                </a:rPr>
                <a:t>r2</a:t>
              </a:r>
              <a:r>
                <a:rPr lang="en-US" sz="2800" b="1" dirty="0">
                  <a:solidFill>
                    <a:srgbClr val="002060"/>
                  </a:solidFill>
                  <a:latin typeface="Times New Roman" pitchFamily="18" charset="0"/>
                  <a:cs typeface="Times New Roman" pitchFamily="18" charset="0"/>
                </a:rPr>
                <a:t>&gt;</a:t>
              </a:r>
              <a:r>
                <a:rPr lang="en-US" sz="2800" b="1" dirty="0" err="1">
                  <a:solidFill>
                    <a:srgbClr val="002060"/>
                  </a:solidFill>
                  <a:latin typeface="Times New Roman" pitchFamily="18" charset="0"/>
                  <a:cs typeface="Times New Roman" pitchFamily="18" charset="0"/>
                </a:rPr>
                <a:t>u</a:t>
              </a:r>
              <a:r>
                <a:rPr lang="en-US" sz="2800" b="1" baseline="-25000" dirty="0" err="1">
                  <a:solidFill>
                    <a:srgbClr val="002060"/>
                  </a:solidFill>
                  <a:latin typeface="Times New Roman" pitchFamily="18" charset="0"/>
                  <a:cs typeface="Times New Roman" pitchFamily="18" charset="0"/>
                </a:rPr>
                <a:t>c</a:t>
              </a:r>
              <a:r>
                <a:rPr lang="ar-SY" sz="2800" b="1" dirty="0">
                  <a:solidFill>
                    <a:srgbClr val="002060"/>
                  </a:solidFill>
                  <a:cs typeface="Simplified Arabic" pitchFamily="2" charset="-78"/>
                </a:rPr>
                <a:t> يتولد عندها نبضة قدح للترانزستور </a:t>
              </a:r>
              <a:r>
                <a:rPr lang="en-US" sz="2800" dirty="0">
                  <a:solidFill>
                    <a:srgbClr val="002060"/>
                  </a:solidFill>
                  <a:latin typeface="Times New Roman" pitchFamily="18" charset="0"/>
                  <a:cs typeface="Times New Roman" pitchFamily="18" charset="0"/>
                </a:rPr>
                <a:t>T</a:t>
              </a:r>
              <a:r>
                <a:rPr lang="en-US" sz="2800" baseline="-25000" dirty="0">
                  <a:solidFill>
                    <a:srgbClr val="002060"/>
                  </a:solidFill>
                  <a:latin typeface="Times New Roman" pitchFamily="18" charset="0"/>
                  <a:cs typeface="Times New Roman" pitchFamily="18" charset="0"/>
                </a:rPr>
                <a:t>2</a:t>
              </a:r>
              <a:r>
                <a:rPr lang="ar-SY" sz="2800" b="1" dirty="0">
                  <a:solidFill>
                    <a:srgbClr val="002060"/>
                  </a:solidFill>
                  <a:cs typeface="Simplified Arabic" pitchFamily="2" charset="-78"/>
                </a:rPr>
                <a:t> ويتولد عكس هذه النبضة للترانزستور</a:t>
              </a:r>
              <a:r>
                <a:rPr lang="en-US" sz="2800" b="1" dirty="0">
                  <a:solidFill>
                    <a:srgbClr val="002060"/>
                  </a:solidFill>
                  <a:cs typeface="Simplified Arabic" pitchFamily="2" charset="-78"/>
                </a:rPr>
                <a:t>     </a:t>
              </a:r>
              <a:r>
                <a:rPr lang="ar-SY" sz="2800" b="1" dirty="0">
                  <a:solidFill>
                    <a:srgbClr val="002060"/>
                  </a:solidFill>
                  <a:cs typeface="Simplified Arabic" pitchFamily="2" charset="-78"/>
                </a:rPr>
                <a:t>.</a:t>
              </a:r>
            </a:p>
          </p:txBody>
        </p:sp>
        <p:graphicFrame>
          <p:nvGraphicFramePr>
            <p:cNvPr id="30" name="Object 4"/>
            <p:cNvGraphicFramePr>
              <a:graphicFrameLocks noChangeAspect="1"/>
            </p:cNvGraphicFramePr>
            <p:nvPr/>
          </p:nvGraphicFramePr>
          <p:xfrm>
            <a:off x="6015038" y="5143484"/>
            <a:ext cx="417512" cy="5651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0776" name="Equation" r:id="rId6" imgW="177480" imgH="241200" progId="Equation.DSMT4">
                    <p:embed/>
                  </p:oleObj>
                </mc:Choice>
                <mc:Fallback>
                  <p:oleObj name="Equation" r:id="rId6" imgW="177480" imgH="241200" progId="Equation.DSMT4">
                    <p:embed/>
                    <p:pic>
                      <p:nvPicPr>
                        <p:cNvPr id="0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015038" y="5143484"/>
                          <a:ext cx="417512" cy="56515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5" name="مجموعة 36"/>
          <p:cNvGrpSpPr/>
          <p:nvPr/>
        </p:nvGrpSpPr>
        <p:grpSpPr>
          <a:xfrm>
            <a:off x="357158" y="5357826"/>
            <a:ext cx="8501122" cy="1168421"/>
            <a:chOff x="357158" y="5500702"/>
            <a:chExt cx="8501122" cy="1168421"/>
          </a:xfrm>
        </p:grpSpPr>
        <p:graphicFrame>
          <p:nvGraphicFramePr>
            <p:cNvPr id="34" name="Object 2"/>
            <p:cNvGraphicFramePr>
              <a:graphicFrameLocks noChangeAspect="1"/>
            </p:cNvGraphicFramePr>
            <p:nvPr/>
          </p:nvGraphicFramePr>
          <p:xfrm>
            <a:off x="5786446" y="5500702"/>
            <a:ext cx="1587500" cy="8651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0777" name="Equation" r:id="rId8" imgW="596880" imgH="431640" progId="Equation.DSMT4">
                    <p:embed/>
                  </p:oleObj>
                </mc:Choice>
                <mc:Fallback>
                  <p:oleObj name="Equation" r:id="rId8" imgW="596880" imgH="431640" progId="Equation.DSMT4">
                    <p:embed/>
                    <p:pic>
                      <p:nvPicPr>
                        <p:cNvPr id="0" name="Picture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786446" y="5500702"/>
                          <a:ext cx="1587500" cy="86518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5" name="مربع نص 34"/>
            <p:cNvSpPr txBox="1"/>
            <p:nvPr/>
          </p:nvSpPr>
          <p:spPr>
            <a:xfrm>
              <a:off x="357158" y="5715016"/>
              <a:ext cx="8501122" cy="954107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just"/>
              <a:r>
                <a:rPr lang="ar-SY" sz="2800" b="1" dirty="0">
                  <a:solidFill>
                    <a:srgbClr val="C00000"/>
                  </a:solidFill>
                  <a:cs typeface="Simplified Arabic" pitchFamily="2" charset="-78"/>
                </a:rPr>
                <a:t>			   عن مجال التحكم وتدعى معامل التعديل </a:t>
              </a:r>
              <a:r>
                <a:rPr lang="ar-SY" sz="2800" b="1" dirty="0" err="1">
                  <a:solidFill>
                    <a:srgbClr val="C00000"/>
                  </a:solidFill>
                  <a:cs typeface="Simplified Arabic" pitchFamily="2" charset="-78"/>
                </a:rPr>
                <a:t>المطالي</a:t>
              </a:r>
              <a:endParaRPr lang="ar-SY" sz="2800" b="1" dirty="0">
                <a:solidFill>
                  <a:srgbClr val="C00000"/>
                </a:solidFill>
                <a:cs typeface="Simplified Arabic" pitchFamily="2" charset="-78"/>
              </a:endParaRPr>
            </a:p>
          </p:txBody>
        </p:sp>
        <p:sp>
          <p:nvSpPr>
            <p:cNvPr id="36" name="مربع نص 35"/>
            <p:cNvSpPr txBox="1"/>
            <p:nvPr/>
          </p:nvSpPr>
          <p:spPr>
            <a:xfrm>
              <a:off x="7215206" y="5691862"/>
              <a:ext cx="1614661" cy="52322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just"/>
              <a:r>
                <a:rPr lang="ar-SY" sz="2800" b="1" dirty="0">
                  <a:solidFill>
                    <a:srgbClr val="C00000"/>
                  </a:solidFill>
                  <a:cs typeface="Simplified Arabic" pitchFamily="2" charset="-78"/>
                </a:rPr>
                <a:t>تعبر النسبة</a:t>
              </a:r>
            </a:p>
          </p:txBody>
        </p:sp>
      </p:grpSp>
      <p:pic>
        <p:nvPicPr>
          <p:cNvPr id="18" name="صورة 17" descr="power2_fig3_10.jpg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571868" y="535420"/>
            <a:ext cx="5220121" cy="2179200"/>
          </a:xfrm>
          <a:prstGeom prst="rect">
            <a:avLst/>
          </a:prstGeom>
        </p:spPr>
      </p:pic>
      <p:grpSp>
        <p:nvGrpSpPr>
          <p:cNvPr id="6" name="مجموعة 23"/>
          <p:cNvGrpSpPr/>
          <p:nvPr/>
        </p:nvGrpSpPr>
        <p:grpSpPr>
          <a:xfrm>
            <a:off x="4429124" y="857232"/>
            <a:ext cx="428628" cy="1461797"/>
            <a:chOff x="4500562" y="857232"/>
            <a:chExt cx="428628" cy="1461797"/>
          </a:xfrm>
        </p:grpSpPr>
        <p:sp>
          <p:nvSpPr>
            <p:cNvPr id="22" name="مربع نص 21"/>
            <p:cNvSpPr txBox="1"/>
            <p:nvPr/>
          </p:nvSpPr>
          <p:spPr>
            <a:xfrm>
              <a:off x="4500562" y="857232"/>
              <a:ext cx="4286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23" name="مربع نص 22"/>
            <p:cNvSpPr txBox="1"/>
            <p:nvPr/>
          </p:nvSpPr>
          <p:spPr>
            <a:xfrm>
              <a:off x="4536281" y="1857364"/>
              <a:ext cx="35719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FF0000"/>
                  </a:solidFill>
                </a:rPr>
                <a:t>0</a:t>
              </a:r>
            </a:p>
          </p:txBody>
        </p:sp>
      </p:grpSp>
      <p:grpSp>
        <p:nvGrpSpPr>
          <p:cNvPr id="7" name="مجموعة 24"/>
          <p:cNvGrpSpPr/>
          <p:nvPr/>
        </p:nvGrpSpPr>
        <p:grpSpPr>
          <a:xfrm>
            <a:off x="8572528" y="857232"/>
            <a:ext cx="428628" cy="1461797"/>
            <a:chOff x="4500562" y="857232"/>
            <a:chExt cx="428628" cy="1461797"/>
          </a:xfrm>
        </p:grpSpPr>
        <p:sp>
          <p:nvSpPr>
            <p:cNvPr id="26" name="مربع نص 25"/>
            <p:cNvSpPr txBox="1"/>
            <p:nvPr/>
          </p:nvSpPr>
          <p:spPr>
            <a:xfrm>
              <a:off x="4500562" y="857232"/>
              <a:ext cx="4286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27" name="مربع نص 26"/>
            <p:cNvSpPr txBox="1"/>
            <p:nvPr/>
          </p:nvSpPr>
          <p:spPr>
            <a:xfrm>
              <a:off x="4536281" y="1857364"/>
              <a:ext cx="35719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FF0000"/>
                  </a:solidFill>
                </a:rPr>
                <a:t>0</a:t>
              </a:r>
            </a:p>
          </p:txBody>
        </p:sp>
      </p:grpSp>
      <p:grpSp>
        <p:nvGrpSpPr>
          <p:cNvPr id="8" name="مجموعة 40"/>
          <p:cNvGrpSpPr/>
          <p:nvPr/>
        </p:nvGrpSpPr>
        <p:grpSpPr>
          <a:xfrm>
            <a:off x="928662" y="1357298"/>
            <a:ext cx="2011415" cy="1588"/>
            <a:chOff x="928662" y="1357298"/>
            <a:chExt cx="2011415" cy="1588"/>
          </a:xfrm>
        </p:grpSpPr>
        <p:cxnSp>
          <p:nvCxnSpPr>
            <p:cNvPr id="38" name="رابط كسهم مستقيم 37"/>
            <p:cNvCxnSpPr/>
            <p:nvPr/>
          </p:nvCxnSpPr>
          <p:spPr>
            <a:xfrm>
              <a:off x="928662" y="1357298"/>
              <a:ext cx="928694" cy="1588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رابط كسهم مستقيم 39"/>
            <p:cNvCxnSpPr/>
            <p:nvPr/>
          </p:nvCxnSpPr>
          <p:spPr>
            <a:xfrm>
              <a:off x="2011383" y="1357298"/>
              <a:ext cx="928694" cy="1588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مجموعة 41"/>
          <p:cNvGrpSpPr/>
          <p:nvPr/>
        </p:nvGrpSpPr>
        <p:grpSpPr>
          <a:xfrm>
            <a:off x="1214414" y="2786058"/>
            <a:ext cx="1428760" cy="1588"/>
            <a:chOff x="1214414" y="1357298"/>
            <a:chExt cx="1428760" cy="1588"/>
          </a:xfrm>
        </p:grpSpPr>
        <p:cxnSp>
          <p:nvCxnSpPr>
            <p:cNvPr id="43" name="رابط كسهم مستقيم 42"/>
            <p:cNvCxnSpPr/>
            <p:nvPr/>
          </p:nvCxnSpPr>
          <p:spPr>
            <a:xfrm>
              <a:off x="1214414" y="1357298"/>
              <a:ext cx="357190" cy="1588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رابط كسهم مستقيم 43"/>
            <p:cNvCxnSpPr/>
            <p:nvPr/>
          </p:nvCxnSpPr>
          <p:spPr>
            <a:xfrm>
              <a:off x="2285984" y="1357298"/>
              <a:ext cx="357190" cy="1588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3" name="رابط كسهم مستقيم 32"/>
          <p:cNvCxnSpPr/>
          <p:nvPr/>
        </p:nvCxnSpPr>
        <p:spPr>
          <a:xfrm rot="5400000">
            <a:off x="1072332" y="1713694"/>
            <a:ext cx="714380" cy="1588"/>
          </a:xfrm>
          <a:prstGeom prst="straightConnector1">
            <a:avLst/>
          </a:prstGeom>
          <a:ln w="38100">
            <a:solidFill>
              <a:srgbClr val="00B0F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رابط كسهم مستقيم 38"/>
          <p:cNvCxnSpPr/>
          <p:nvPr/>
        </p:nvCxnSpPr>
        <p:spPr>
          <a:xfrm rot="5400000">
            <a:off x="1418409" y="1535893"/>
            <a:ext cx="1071570" cy="1588"/>
          </a:xfrm>
          <a:prstGeom prst="straightConnector1">
            <a:avLst/>
          </a:prstGeom>
          <a:ln w="38100">
            <a:solidFill>
              <a:srgbClr val="00B0F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cover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2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4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عنصر نائب للتاريخ 1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2017-2018</a:t>
            </a:r>
            <a:endParaRPr lang="ar-SY"/>
          </a:p>
        </p:txBody>
      </p:sp>
      <p:sp>
        <p:nvSpPr>
          <p:cNvPr id="20" name="عنصر نائب لرقم الشريحة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31</a:t>
            </a:fld>
            <a:endParaRPr lang="ar-SY"/>
          </a:p>
        </p:txBody>
      </p:sp>
      <p:sp>
        <p:nvSpPr>
          <p:cNvPr id="21" name="عنصر نائب للتذييل 2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/>
              <a:t>د. عماد الروح - منظمات الجهد المستمر</a:t>
            </a:r>
          </a:p>
        </p:txBody>
      </p:sp>
      <p:sp>
        <p:nvSpPr>
          <p:cNvPr id="4" name="مربع نص 3"/>
          <p:cNvSpPr txBox="1"/>
          <p:nvPr/>
        </p:nvSpPr>
        <p:spPr>
          <a:xfrm>
            <a:off x="285720" y="0"/>
            <a:ext cx="8358246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514350" indent="-514350">
              <a:buFont typeface="+mj-cs"/>
              <a:buAutoNum type="arabic2Minus"/>
            </a:pPr>
            <a:r>
              <a:rPr lang="ar-SY" sz="2800" b="1" dirty="0">
                <a:solidFill>
                  <a:srgbClr val="0070C0"/>
                </a:solidFill>
                <a:cs typeface="Simplified Arabic" pitchFamily="2" charset="-78"/>
              </a:rPr>
              <a:t>القدح بمقارنة إشارة </a:t>
            </a:r>
            <a:r>
              <a:rPr lang="ar-SY" sz="2800" b="1" dirty="0" err="1">
                <a:solidFill>
                  <a:srgbClr val="0070C0"/>
                </a:solidFill>
                <a:cs typeface="Simplified Arabic" pitchFamily="2" charset="-78"/>
              </a:rPr>
              <a:t>مثلثية</a:t>
            </a:r>
            <a:r>
              <a:rPr lang="ar-SY" sz="2800" b="1" dirty="0">
                <a:solidFill>
                  <a:srgbClr val="0070C0"/>
                </a:solidFill>
                <a:cs typeface="Simplified Arabic" pitchFamily="2" charset="-78"/>
              </a:rPr>
              <a:t> مع إشارة مستمرة</a:t>
            </a:r>
          </a:p>
        </p:txBody>
      </p:sp>
      <p:pic>
        <p:nvPicPr>
          <p:cNvPr id="27" name="صورة 26" descr="trigger_dc_chopper_4Q_2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57158" y="1078666"/>
            <a:ext cx="4572031" cy="4587121"/>
          </a:xfrm>
          <a:prstGeom prst="rect">
            <a:avLst/>
          </a:prstGeom>
        </p:spPr>
      </p:pic>
      <p:pic>
        <p:nvPicPr>
          <p:cNvPr id="31" name="صورة 30" descr="power2_fig3_10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703856" y="928670"/>
            <a:ext cx="4154424" cy="1734312"/>
          </a:xfrm>
          <a:prstGeom prst="rect">
            <a:avLst/>
          </a:prstGeom>
        </p:spPr>
      </p:pic>
      <p:graphicFrame>
        <p:nvGraphicFramePr>
          <p:cNvPr id="252934" name="Object 6"/>
          <p:cNvGraphicFramePr>
            <a:graphicFrameLocks noChangeAspect="1"/>
          </p:cNvGraphicFramePr>
          <p:nvPr/>
        </p:nvGraphicFramePr>
        <p:xfrm>
          <a:off x="1104900" y="665143"/>
          <a:ext cx="319088" cy="823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2984" name="Equation" r:id="rId5" imgW="177480" imgH="457200" progId="Equation.DSMT4">
                  <p:embed/>
                </p:oleObj>
              </mc:Choice>
              <mc:Fallback>
                <p:oleObj name="Equation" r:id="rId5" imgW="177480" imgH="457200" progId="Equation.DSMT4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04900" y="665143"/>
                        <a:ext cx="319088" cy="8239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Object 6"/>
          <p:cNvGraphicFramePr>
            <a:graphicFrameLocks noChangeAspect="1"/>
          </p:cNvGraphicFramePr>
          <p:nvPr/>
        </p:nvGraphicFramePr>
        <p:xfrm>
          <a:off x="1571604" y="665127"/>
          <a:ext cx="319088" cy="823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2985" name="Equation" r:id="rId7" imgW="177480" imgH="457200" progId="Equation.DSMT4">
                  <p:embed/>
                </p:oleObj>
              </mc:Choice>
              <mc:Fallback>
                <p:oleObj name="Equation" r:id="rId7" imgW="177480" imgH="45720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71604" y="665127"/>
                        <a:ext cx="319088" cy="8239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ct 6"/>
          <p:cNvGraphicFramePr>
            <a:graphicFrameLocks noChangeAspect="1"/>
          </p:cNvGraphicFramePr>
          <p:nvPr/>
        </p:nvGraphicFramePr>
        <p:xfrm>
          <a:off x="2000232" y="665127"/>
          <a:ext cx="319088" cy="823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2986" name="Equation" r:id="rId9" imgW="177480" imgH="457200" progId="Equation.DSMT4">
                  <p:embed/>
                </p:oleObj>
              </mc:Choice>
              <mc:Fallback>
                <p:oleObj name="Equation" r:id="rId9" imgW="177480" imgH="457200" progId="Equation.DSMT4">
                  <p:embed/>
                  <p:pic>
                    <p:nvPicPr>
                      <p:cNvPr id="0" name="Picture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00232" y="665127"/>
                        <a:ext cx="319088" cy="8239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Object 6"/>
          <p:cNvGraphicFramePr>
            <a:graphicFrameLocks noChangeAspect="1"/>
          </p:cNvGraphicFramePr>
          <p:nvPr/>
        </p:nvGraphicFramePr>
        <p:xfrm>
          <a:off x="2428875" y="642918"/>
          <a:ext cx="319088" cy="868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2987" name="Equation" r:id="rId11" imgW="177480" imgH="482400" progId="Equation.DSMT4">
                  <p:embed/>
                </p:oleObj>
              </mc:Choice>
              <mc:Fallback>
                <p:oleObj name="Equation" r:id="rId11" imgW="177480" imgH="482400" progId="Equation.DSMT4">
                  <p:embed/>
                  <p:pic>
                    <p:nvPicPr>
                      <p:cNvPr id="0" name="Picture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28875" y="642918"/>
                        <a:ext cx="319088" cy="8683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مربع نص 35"/>
          <p:cNvSpPr txBox="1"/>
          <p:nvPr/>
        </p:nvSpPr>
        <p:spPr>
          <a:xfrm>
            <a:off x="5000628" y="3071810"/>
            <a:ext cx="3714776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SY" sz="2800" b="1" dirty="0">
                <a:solidFill>
                  <a:srgbClr val="0070C0"/>
                </a:solidFill>
                <a:cs typeface="Simplified Arabic" pitchFamily="2" charset="-78"/>
              </a:rPr>
              <a:t>عمل الدارة: </a:t>
            </a:r>
            <a:r>
              <a:rPr lang="en-US" sz="2800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US" sz="2800" b="1" baseline="-25000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r1</a:t>
            </a:r>
            <a:r>
              <a:rPr lang="en-US" sz="2800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&gt;0</a:t>
            </a:r>
            <a:r>
              <a:rPr lang="ar-SY" sz="2800" b="1" dirty="0">
                <a:solidFill>
                  <a:srgbClr val="0070C0"/>
                </a:solidFill>
                <a:cs typeface="Simplified Arabic" pitchFamily="2" charset="-78"/>
              </a:rPr>
              <a:t> </a:t>
            </a:r>
          </a:p>
        </p:txBody>
      </p:sp>
      <p:graphicFrame>
        <p:nvGraphicFramePr>
          <p:cNvPr id="37" name="Object 3"/>
          <p:cNvGraphicFramePr>
            <a:graphicFrameLocks noChangeAspect="1"/>
          </p:cNvGraphicFramePr>
          <p:nvPr/>
        </p:nvGraphicFramePr>
        <p:xfrm>
          <a:off x="6286512" y="3828133"/>
          <a:ext cx="2274887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2988" name="Equation" r:id="rId13" imgW="965160" imgH="228600" progId="Equation.DSMT4">
                  <p:embed/>
                </p:oleObj>
              </mc:Choice>
              <mc:Fallback>
                <p:oleObj name="Equation" r:id="rId13" imgW="965160" imgH="228600" progId="Equation.DSMT4">
                  <p:embed/>
                  <p:pic>
                    <p:nvPicPr>
                      <p:cNvPr id="0" name="Picture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86512" y="3828133"/>
                        <a:ext cx="2274887" cy="539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Object 3"/>
          <p:cNvGraphicFramePr>
            <a:graphicFrameLocks noChangeAspect="1"/>
          </p:cNvGraphicFramePr>
          <p:nvPr/>
        </p:nvGraphicFramePr>
        <p:xfrm>
          <a:off x="5208615" y="4572008"/>
          <a:ext cx="3292475" cy="164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2989" name="Equation" r:id="rId15" imgW="1396800" imgH="698400" progId="Equation.DSMT4">
                  <p:embed/>
                </p:oleObj>
              </mc:Choice>
              <mc:Fallback>
                <p:oleObj name="Equation" r:id="rId15" imgW="1396800" imgH="698400" progId="Equation.DSMT4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08615" y="4572008"/>
                        <a:ext cx="3292475" cy="16478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6" name="رابط مستقيم 15"/>
          <p:cNvCxnSpPr/>
          <p:nvPr/>
        </p:nvCxnSpPr>
        <p:spPr>
          <a:xfrm flipV="1">
            <a:off x="2614532" y="1557184"/>
            <a:ext cx="0" cy="3528000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8" name="Object 3"/>
          <p:cNvGraphicFramePr>
            <a:graphicFrameLocks noChangeAspect="1"/>
          </p:cNvGraphicFramePr>
          <p:nvPr/>
        </p:nvGraphicFramePr>
        <p:xfrm>
          <a:off x="2456440" y="5056286"/>
          <a:ext cx="328612" cy="38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2990" name="Equation" r:id="rId17" imgW="139680" imgH="164880" progId="Equation.DSMT4">
                  <p:embed/>
                </p:oleObj>
              </mc:Choice>
              <mc:Fallback>
                <p:oleObj name="Equation" r:id="rId17" imgW="139680" imgH="164880" progId="Equation.DSMT4">
                  <p:embed/>
                  <p:pic>
                    <p:nvPicPr>
                      <p:cNvPr id="0" name="Picture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56440" y="5056286"/>
                        <a:ext cx="328612" cy="3889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cover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29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29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صورة 14" descr="trigger_dc_chopper_4Q_2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57158" y="1078666"/>
            <a:ext cx="4572031" cy="4587121"/>
          </a:xfrm>
          <a:prstGeom prst="rect">
            <a:avLst/>
          </a:prstGeom>
        </p:spPr>
      </p:pic>
      <p:sp>
        <p:nvSpPr>
          <p:cNvPr id="19" name="عنصر نائب للتاريخ 1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2017-2018</a:t>
            </a:r>
            <a:endParaRPr lang="ar-SY"/>
          </a:p>
        </p:txBody>
      </p:sp>
      <p:sp>
        <p:nvSpPr>
          <p:cNvPr id="20" name="عنصر نائب لرقم الشريحة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32</a:t>
            </a:fld>
            <a:endParaRPr lang="ar-SY"/>
          </a:p>
        </p:txBody>
      </p:sp>
      <p:sp>
        <p:nvSpPr>
          <p:cNvPr id="21" name="عنصر نائب للتذييل 2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/>
              <a:t>د. عماد الروح - منظمات الجهد المستمر</a:t>
            </a:r>
          </a:p>
        </p:txBody>
      </p:sp>
      <p:sp>
        <p:nvSpPr>
          <p:cNvPr id="4" name="مربع نص 3"/>
          <p:cNvSpPr txBox="1"/>
          <p:nvPr/>
        </p:nvSpPr>
        <p:spPr>
          <a:xfrm>
            <a:off x="285720" y="0"/>
            <a:ext cx="8358246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514350" indent="-514350">
              <a:buFont typeface="+mj-cs"/>
              <a:buAutoNum type="arabic2Minus"/>
            </a:pPr>
            <a:r>
              <a:rPr lang="ar-SY" sz="2800" b="1" dirty="0">
                <a:solidFill>
                  <a:srgbClr val="0070C0"/>
                </a:solidFill>
                <a:cs typeface="Simplified Arabic" pitchFamily="2" charset="-78"/>
              </a:rPr>
              <a:t>القدح بمقارنة إشارة </a:t>
            </a:r>
            <a:r>
              <a:rPr lang="ar-SY" sz="2800" b="1" dirty="0" err="1">
                <a:solidFill>
                  <a:srgbClr val="0070C0"/>
                </a:solidFill>
                <a:cs typeface="Simplified Arabic" pitchFamily="2" charset="-78"/>
              </a:rPr>
              <a:t>مثلثية</a:t>
            </a:r>
            <a:r>
              <a:rPr lang="ar-SY" sz="2800" b="1" dirty="0">
                <a:solidFill>
                  <a:srgbClr val="0070C0"/>
                </a:solidFill>
                <a:cs typeface="Simplified Arabic" pitchFamily="2" charset="-78"/>
              </a:rPr>
              <a:t> مع إشارة مستمرة</a:t>
            </a:r>
          </a:p>
        </p:txBody>
      </p:sp>
      <p:pic>
        <p:nvPicPr>
          <p:cNvPr id="31" name="صورة 30" descr="power2_fig3_10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703856" y="928670"/>
            <a:ext cx="4154424" cy="1734312"/>
          </a:xfrm>
          <a:prstGeom prst="rect">
            <a:avLst/>
          </a:prstGeom>
        </p:spPr>
      </p:pic>
      <p:graphicFrame>
        <p:nvGraphicFramePr>
          <p:cNvPr id="252934" name="Object 6"/>
          <p:cNvGraphicFramePr>
            <a:graphicFrameLocks noChangeAspect="1"/>
          </p:cNvGraphicFramePr>
          <p:nvPr/>
        </p:nvGraphicFramePr>
        <p:xfrm>
          <a:off x="1104900" y="665143"/>
          <a:ext cx="319088" cy="823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3996" name="Equation" r:id="rId5" imgW="177480" imgH="457200" progId="Equation.DSMT4">
                  <p:embed/>
                </p:oleObj>
              </mc:Choice>
              <mc:Fallback>
                <p:oleObj name="Equation" r:id="rId5" imgW="177480" imgH="457200" progId="Equation.DSMT4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04900" y="665143"/>
                        <a:ext cx="319088" cy="8239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Object 6"/>
          <p:cNvGraphicFramePr>
            <a:graphicFrameLocks noChangeAspect="1"/>
          </p:cNvGraphicFramePr>
          <p:nvPr/>
        </p:nvGraphicFramePr>
        <p:xfrm>
          <a:off x="1571604" y="665127"/>
          <a:ext cx="319088" cy="823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3997" name="Equation" r:id="rId7" imgW="177480" imgH="457200" progId="Equation.DSMT4">
                  <p:embed/>
                </p:oleObj>
              </mc:Choice>
              <mc:Fallback>
                <p:oleObj name="Equation" r:id="rId7" imgW="177480" imgH="45720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71604" y="665127"/>
                        <a:ext cx="319088" cy="8239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ct 6"/>
          <p:cNvGraphicFramePr>
            <a:graphicFrameLocks noChangeAspect="1"/>
          </p:cNvGraphicFramePr>
          <p:nvPr/>
        </p:nvGraphicFramePr>
        <p:xfrm>
          <a:off x="2000232" y="665127"/>
          <a:ext cx="319088" cy="823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3998" name="Equation" r:id="rId9" imgW="177480" imgH="457200" progId="Equation.DSMT4">
                  <p:embed/>
                </p:oleObj>
              </mc:Choice>
              <mc:Fallback>
                <p:oleObj name="Equation" r:id="rId9" imgW="177480" imgH="457200" progId="Equation.DSMT4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00232" y="665127"/>
                        <a:ext cx="319088" cy="8239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Object 6"/>
          <p:cNvGraphicFramePr>
            <a:graphicFrameLocks noChangeAspect="1"/>
          </p:cNvGraphicFramePr>
          <p:nvPr/>
        </p:nvGraphicFramePr>
        <p:xfrm>
          <a:off x="2428875" y="642918"/>
          <a:ext cx="319088" cy="868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3999" name="Equation" r:id="rId11" imgW="177480" imgH="482400" progId="Equation.DSMT4">
                  <p:embed/>
                </p:oleObj>
              </mc:Choice>
              <mc:Fallback>
                <p:oleObj name="Equation" r:id="rId11" imgW="177480" imgH="482400" progId="Equation.DSMT4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28875" y="642918"/>
                        <a:ext cx="319088" cy="8683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مربع نص 35"/>
          <p:cNvSpPr txBox="1"/>
          <p:nvPr/>
        </p:nvSpPr>
        <p:spPr>
          <a:xfrm>
            <a:off x="5000628" y="3071810"/>
            <a:ext cx="3714776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SY" sz="2800" b="1" dirty="0">
                <a:solidFill>
                  <a:srgbClr val="0070C0"/>
                </a:solidFill>
                <a:cs typeface="Simplified Arabic" pitchFamily="2" charset="-78"/>
              </a:rPr>
              <a:t>عمل الدارة: </a:t>
            </a:r>
            <a:r>
              <a:rPr lang="en-US" sz="2800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US" sz="2800" b="1" baseline="-25000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r1</a:t>
            </a:r>
            <a:r>
              <a:rPr lang="en-US" sz="2800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&gt;0</a:t>
            </a:r>
            <a:r>
              <a:rPr lang="ar-SY" sz="2800" b="1" dirty="0">
                <a:solidFill>
                  <a:srgbClr val="0070C0"/>
                </a:solidFill>
                <a:cs typeface="Simplified Arabic" pitchFamily="2" charset="-78"/>
              </a:rPr>
              <a:t> </a:t>
            </a:r>
          </a:p>
        </p:txBody>
      </p:sp>
      <p:graphicFrame>
        <p:nvGraphicFramePr>
          <p:cNvPr id="37" name="Object 3"/>
          <p:cNvGraphicFramePr>
            <a:graphicFrameLocks noChangeAspect="1"/>
          </p:cNvGraphicFramePr>
          <p:nvPr/>
        </p:nvGraphicFramePr>
        <p:xfrm>
          <a:off x="6361113" y="3827463"/>
          <a:ext cx="2125662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4000" name="Equation" r:id="rId13" imgW="901440" imgH="228600" progId="Equation.DSMT4">
                  <p:embed/>
                </p:oleObj>
              </mc:Choice>
              <mc:Fallback>
                <p:oleObj name="Equation" r:id="rId13" imgW="901440" imgH="228600" progId="Equation.DSMT4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61113" y="3827463"/>
                        <a:ext cx="2125662" cy="539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Object 3"/>
          <p:cNvGraphicFramePr>
            <a:graphicFrameLocks noChangeAspect="1"/>
          </p:cNvGraphicFramePr>
          <p:nvPr/>
        </p:nvGraphicFramePr>
        <p:xfrm>
          <a:off x="5194300" y="4572008"/>
          <a:ext cx="3322638" cy="1527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4001" name="Equation" r:id="rId15" imgW="1409400" imgH="647640" progId="Equation.DSMT4">
                  <p:embed/>
                </p:oleObj>
              </mc:Choice>
              <mc:Fallback>
                <p:oleObj name="Equation" r:id="rId15" imgW="1409400" imgH="647640" progId="Equation.DSMT4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94300" y="4572008"/>
                        <a:ext cx="3322638" cy="15271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check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6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صورة 14" descr="trigger_dc_chopper_4Q_2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57158" y="1078666"/>
            <a:ext cx="4572031" cy="4587121"/>
          </a:xfrm>
          <a:prstGeom prst="rect">
            <a:avLst/>
          </a:prstGeom>
        </p:spPr>
      </p:pic>
      <p:sp>
        <p:nvSpPr>
          <p:cNvPr id="19" name="عنصر نائب للتاريخ 1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2017-2018</a:t>
            </a:r>
            <a:endParaRPr lang="ar-SY"/>
          </a:p>
        </p:txBody>
      </p:sp>
      <p:sp>
        <p:nvSpPr>
          <p:cNvPr id="20" name="عنصر نائب لرقم الشريحة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33</a:t>
            </a:fld>
            <a:endParaRPr lang="ar-SY"/>
          </a:p>
        </p:txBody>
      </p:sp>
      <p:sp>
        <p:nvSpPr>
          <p:cNvPr id="21" name="عنصر نائب للتذييل 2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/>
              <a:t>د. عماد الروح - منظمات الجهد المستمر</a:t>
            </a:r>
          </a:p>
        </p:txBody>
      </p:sp>
      <p:sp>
        <p:nvSpPr>
          <p:cNvPr id="4" name="مربع نص 3"/>
          <p:cNvSpPr txBox="1"/>
          <p:nvPr/>
        </p:nvSpPr>
        <p:spPr>
          <a:xfrm>
            <a:off x="285720" y="0"/>
            <a:ext cx="8358246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514350" indent="-514350">
              <a:buFont typeface="+mj-cs"/>
              <a:buAutoNum type="arabic2Minus"/>
            </a:pPr>
            <a:r>
              <a:rPr lang="ar-SY" sz="2800" b="1" dirty="0">
                <a:solidFill>
                  <a:srgbClr val="0070C0"/>
                </a:solidFill>
                <a:cs typeface="Simplified Arabic" pitchFamily="2" charset="-78"/>
              </a:rPr>
              <a:t>القدح بمقارنة إشارة </a:t>
            </a:r>
            <a:r>
              <a:rPr lang="ar-SY" sz="2800" b="1" dirty="0" err="1">
                <a:solidFill>
                  <a:srgbClr val="0070C0"/>
                </a:solidFill>
                <a:cs typeface="Simplified Arabic" pitchFamily="2" charset="-78"/>
              </a:rPr>
              <a:t>مثلثية</a:t>
            </a:r>
            <a:r>
              <a:rPr lang="ar-SY" sz="2800" b="1" dirty="0">
                <a:solidFill>
                  <a:srgbClr val="0070C0"/>
                </a:solidFill>
                <a:cs typeface="Simplified Arabic" pitchFamily="2" charset="-78"/>
              </a:rPr>
              <a:t> مع إشارة مستمرة</a:t>
            </a:r>
          </a:p>
        </p:txBody>
      </p:sp>
      <p:pic>
        <p:nvPicPr>
          <p:cNvPr id="31" name="صورة 30" descr="power2_fig3_10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703856" y="928670"/>
            <a:ext cx="4154424" cy="1734312"/>
          </a:xfrm>
          <a:prstGeom prst="rect">
            <a:avLst/>
          </a:prstGeom>
        </p:spPr>
      </p:pic>
      <p:graphicFrame>
        <p:nvGraphicFramePr>
          <p:cNvPr id="252934" name="Object 6"/>
          <p:cNvGraphicFramePr>
            <a:graphicFrameLocks noChangeAspect="1"/>
          </p:cNvGraphicFramePr>
          <p:nvPr/>
        </p:nvGraphicFramePr>
        <p:xfrm>
          <a:off x="1104900" y="665143"/>
          <a:ext cx="319088" cy="823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5020" name="Equation" r:id="rId5" imgW="177480" imgH="457200" progId="Equation.DSMT4">
                  <p:embed/>
                </p:oleObj>
              </mc:Choice>
              <mc:Fallback>
                <p:oleObj name="Equation" r:id="rId5" imgW="177480" imgH="457200" progId="Equation.DSMT4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04900" y="665143"/>
                        <a:ext cx="319088" cy="8239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Object 6"/>
          <p:cNvGraphicFramePr>
            <a:graphicFrameLocks noChangeAspect="1"/>
          </p:cNvGraphicFramePr>
          <p:nvPr/>
        </p:nvGraphicFramePr>
        <p:xfrm>
          <a:off x="1571604" y="665127"/>
          <a:ext cx="319088" cy="823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5021" name="Equation" r:id="rId7" imgW="177480" imgH="457200" progId="Equation.DSMT4">
                  <p:embed/>
                </p:oleObj>
              </mc:Choice>
              <mc:Fallback>
                <p:oleObj name="Equation" r:id="rId7" imgW="177480" imgH="45720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71604" y="665127"/>
                        <a:ext cx="319088" cy="8239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ct 6"/>
          <p:cNvGraphicFramePr>
            <a:graphicFrameLocks noChangeAspect="1"/>
          </p:cNvGraphicFramePr>
          <p:nvPr/>
        </p:nvGraphicFramePr>
        <p:xfrm>
          <a:off x="2000232" y="665127"/>
          <a:ext cx="319088" cy="823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5022" name="Equation" r:id="rId9" imgW="177480" imgH="457200" progId="Equation.DSMT4">
                  <p:embed/>
                </p:oleObj>
              </mc:Choice>
              <mc:Fallback>
                <p:oleObj name="Equation" r:id="rId9" imgW="177480" imgH="457200" progId="Equation.DSMT4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00232" y="665127"/>
                        <a:ext cx="319088" cy="8239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Object 6"/>
          <p:cNvGraphicFramePr>
            <a:graphicFrameLocks noChangeAspect="1"/>
          </p:cNvGraphicFramePr>
          <p:nvPr/>
        </p:nvGraphicFramePr>
        <p:xfrm>
          <a:off x="2428875" y="642918"/>
          <a:ext cx="319088" cy="868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5023" name="Equation" r:id="rId10" imgW="177480" imgH="482400" progId="Equation.DSMT4">
                  <p:embed/>
                </p:oleObj>
              </mc:Choice>
              <mc:Fallback>
                <p:oleObj name="Equation" r:id="rId10" imgW="177480" imgH="482400" progId="Equation.DSMT4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28875" y="642918"/>
                        <a:ext cx="319088" cy="8683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مربع نص 35"/>
          <p:cNvSpPr txBox="1"/>
          <p:nvPr/>
        </p:nvSpPr>
        <p:spPr>
          <a:xfrm>
            <a:off x="5000628" y="3071810"/>
            <a:ext cx="3714776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SY" sz="2800" b="1" dirty="0">
                <a:solidFill>
                  <a:srgbClr val="0070C0"/>
                </a:solidFill>
                <a:cs typeface="Simplified Arabic" pitchFamily="2" charset="-78"/>
              </a:rPr>
              <a:t>عمل الدارة: </a:t>
            </a:r>
            <a:r>
              <a:rPr lang="en-US" sz="2800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US" sz="2800" b="1" baseline="-25000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r1</a:t>
            </a:r>
            <a:r>
              <a:rPr lang="en-US" sz="2800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&gt;0</a:t>
            </a:r>
            <a:r>
              <a:rPr lang="ar-SY" sz="2800" b="1" dirty="0">
                <a:solidFill>
                  <a:srgbClr val="0070C0"/>
                </a:solidFill>
                <a:cs typeface="Simplified Arabic" pitchFamily="2" charset="-78"/>
              </a:rPr>
              <a:t> </a:t>
            </a:r>
          </a:p>
        </p:txBody>
      </p:sp>
      <p:graphicFrame>
        <p:nvGraphicFramePr>
          <p:cNvPr id="37" name="Object 3"/>
          <p:cNvGraphicFramePr>
            <a:graphicFrameLocks noChangeAspect="1"/>
          </p:cNvGraphicFramePr>
          <p:nvPr/>
        </p:nvGraphicFramePr>
        <p:xfrm>
          <a:off x="6286512" y="3828133"/>
          <a:ext cx="2274887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5024" name="Equation" r:id="rId12" imgW="965160" imgH="228600" progId="Equation.DSMT4">
                  <p:embed/>
                </p:oleObj>
              </mc:Choice>
              <mc:Fallback>
                <p:oleObj name="Equation" r:id="rId12" imgW="965160" imgH="228600" progId="Equation.DSMT4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86512" y="3828133"/>
                        <a:ext cx="2274887" cy="539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Object 3"/>
          <p:cNvGraphicFramePr>
            <a:graphicFrameLocks noChangeAspect="1"/>
          </p:cNvGraphicFramePr>
          <p:nvPr/>
        </p:nvGraphicFramePr>
        <p:xfrm>
          <a:off x="5208615" y="4572008"/>
          <a:ext cx="3292475" cy="164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5025" name="Equation" r:id="rId14" imgW="1396800" imgH="698400" progId="Equation.DSMT4">
                  <p:embed/>
                </p:oleObj>
              </mc:Choice>
              <mc:Fallback>
                <p:oleObj name="Equation" r:id="rId14" imgW="1396800" imgH="698400" progId="Equation.DSMT4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08615" y="4572008"/>
                        <a:ext cx="3292475" cy="16478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check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6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صورة 14" descr="trigger_dc_chopper_4Q_2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57158" y="1078666"/>
            <a:ext cx="4572031" cy="4587121"/>
          </a:xfrm>
          <a:prstGeom prst="rect">
            <a:avLst/>
          </a:prstGeom>
        </p:spPr>
      </p:pic>
      <p:sp>
        <p:nvSpPr>
          <p:cNvPr id="19" name="عنصر نائب للتاريخ 1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2017-2018</a:t>
            </a:r>
            <a:endParaRPr lang="ar-SY"/>
          </a:p>
        </p:txBody>
      </p:sp>
      <p:sp>
        <p:nvSpPr>
          <p:cNvPr id="20" name="عنصر نائب لرقم الشريحة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34</a:t>
            </a:fld>
            <a:endParaRPr lang="ar-SY"/>
          </a:p>
        </p:txBody>
      </p:sp>
      <p:sp>
        <p:nvSpPr>
          <p:cNvPr id="21" name="عنصر نائب للتذييل 2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/>
              <a:t>د. عماد الروح - منظمات الجهد المستمر</a:t>
            </a:r>
          </a:p>
        </p:txBody>
      </p:sp>
      <p:sp>
        <p:nvSpPr>
          <p:cNvPr id="4" name="مربع نص 3"/>
          <p:cNvSpPr txBox="1"/>
          <p:nvPr/>
        </p:nvSpPr>
        <p:spPr>
          <a:xfrm>
            <a:off x="285720" y="0"/>
            <a:ext cx="8358246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514350" indent="-514350">
              <a:buFont typeface="+mj-cs"/>
              <a:buAutoNum type="arabic2Minus"/>
            </a:pPr>
            <a:r>
              <a:rPr lang="ar-SY" sz="2800" b="1" dirty="0">
                <a:solidFill>
                  <a:srgbClr val="0070C0"/>
                </a:solidFill>
                <a:cs typeface="Simplified Arabic" pitchFamily="2" charset="-78"/>
              </a:rPr>
              <a:t>القدح بمقارنة إشارة </a:t>
            </a:r>
            <a:r>
              <a:rPr lang="ar-SY" sz="2800" b="1" dirty="0" err="1">
                <a:solidFill>
                  <a:srgbClr val="0070C0"/>
                </a:solidFill>
                <a:cs typeface="Simplified Arabic" pitchFamily="2" charset="-78"/>
              </a:rPr>
              <a:t>مثلثية</a:t>
            </a:r>
            <a:r>
              <a:rPr lang="ar-SY" sz="2800" b="1" dirty="0">
                <a:solidFill>
                  <a:srgbClr val="0070C0"/>
                </a:solidFill>
                <a:cs typeface="Simplified Arabic" pitchFamily="2" charset="-78"/>
              </a:rPr>
              <a:t> مع إشارة مستمرة</a:t>
            </a:r>
          </a:p>
        </p:txBody>
      </p:sp>
      <p:pic>
        <p:nvPicPr>
          <p:cNvPr id="31" name="صورة 30" descr="power2_fig3_10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703856" y="928670"/>
            <a:ext cx="4154424" cy="1734312"/>
          </a:xfrm>
          <a:prstGeom prst="rect">
            <a:avLst/>
          </a:prstGeom>
        </p:spPr>
      </p:pic>
      <p:graphicFrame>
        <p:nvGraphicFramePr>
          <p:cNvPr id="252934" name="Object 6"/>
          <p:cNvGraphicFramePr>
            <a:graphicFrameLocks noChangeAspect="1"/>
          </p:cNvGraphicFramePr>
          <p:nvPr/>
        </p:nvGraphicFramePr>
        <p:xfrm>
          <a:off x="1104900" y="665143"/>
          <a:ext cx="319088" cy="823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044" name="Equation" r:id="rId5" imgW="177480" imgH="457200" progId="Equation.DSMT4">
                  <p:embed/>
                </p:oleObj>
              </mc:Choice>
              <mc:Fallback>
                <p:oleObj name="Equation" r:id="rId5" imgW="177480" imgH="457200" progId="Equation.DSMT4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04900" y="665143"/>
                        <a:ext cx="319088" cy="8239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Object 6"/>
          <p:cNvGraphicFramePr>
            <a:graphicFrameLocks noChangeAspect="1"/>
          </p:cNvGraphicFramePr>
          <p:nvPr/>
        </p:nvGraphicFramePr>
        <p:xfrm>
          <a:off x="1571604" y="665127"/>
          <a:ext cx="319088" cy="823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045" name="Equation" r:id="rId7" imgW="177480" imgH="457200" progId="Equation.DSMT4">
                  <p:embed/>
                </p:oleObj>
              </mc:Choice>
              <mc:Fallback>
                <p:oleObj name="Equation" r:id="rId7" imgW="177480" imgH="45720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71604" y="665127"/>
                        <a:ext cx="319088" cy="8239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ct 6"/>
          <p:cNvGraphicFramePr>
            <a:graphicFrameLocks noChangeAspect="1"/>
          </p:cNvGraphicFramePr>
          <p:nvPr/>
        </p:nvGraphicFramePr>
        <p:xfrm>
          <a:off x="2000232" y="665127"/>
          <a:ext cx="319088" cy="823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046" name="Equation" r:id="rId9" imgW="177480" imgH="457200" progId="Equation.DSMT4">
                  <p:embed/>
                </p:oleObj>
              </mc:Choice>
              <mc:Fallback>
                <p:oleObj name="Equation" r:id="rId9" imgW="177480" imgH="457200" progId="Equation.DSMT4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00232" y="665127"/>
                        <a:ext cx="319088" cy="8239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Object 6"/>
          <p:cNvGraphicFramePr>
            <a:graphicFrameLocks noChangeAspect="1"/>
          </p:cNvGraphicFramePr>
          <p:nvPr/>
        </p:nvGraphicFramePr>
        <p:xfrm>
          <a:off x="2428875" y="642918"/>
          <a:ext cx="319088" cy="868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047" name="Equation" r:id="rId10" imgW="177480" imgH="482400" progId="Equation.DSMT4">
                  <p:embed/>
                </p:oleObj>
              </mc:Choice>
              <mc:Fallback>
                <p:oleObj name="Equation" r:id="rId10" imgW="177480" imgH="482400" progId="Equation.DSMT4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28875" y="642918"/>
                        <a:ext cx="319088" cy="8683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مربع نص 35"/>
          <p:cNvSpPr txBox="1"/>
          <p:nvPr/>
        </p:nvSpPr>
        <p:spPr>
          <a:xfrm>
            <a:off x="5000628" y="3071810"/>
            <a:ext cx="3714776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SY" sz="2800" b="1" dirty="0">
                <a:solidFill>
                  <a:srgbClr val="0070C0"/>
                </a:solidFill>
                <a:cs typeface="Simplified Arabic" pitchFamily="2" charset="-78"/>
              </a:rPr>
              <a:t>عمل الدارة: </a:t>
            </a:r>
            <a:r>
              <a:rPr lang="en-US" sz="2800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US" sz="2800" b="1" baseline="-25000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r1</a:t>
            </a:r>
            <a:r>
              <a:rPr lang="en-US" sz="2800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&gt;0</a:t>
            </a:r>
            <a:r>
              <a:rPr lang="ar-SY" sz="2800" b="1" dirty="0">
                <a:solidFill>
                  <a:srgbClr val="0070C0"/>
                </a:solidFill>
                <a:cs typeface="Simplified Arabic" pitchFamily="2" charset="-78"/>
              </a:rPr>
              <a:t> </a:t>
            </a:r>
          </a:p>
        </p:txBody>
      </p:sp>
      <p:graphicFrame>
        <p:nvGraphicFramePr>
          <p:cNvPr id="37" name="Object 3"/>
          <p:cNvGraphicFramePr>
            <a:graphicFrameLocks noChangeAspect="1"/>
          </p:cNvGraphicFramePr>
          <p:nvPr/>
        </p:nvGraphicFramePr>
        <p:xfrm>
          <a:off x="6211888" y="3827463"/>
          <a:ext cx="2425700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048" name="Equation" r:id="rId12" imgW="1028520" imgH="228600" progId="Equation.DSMT4">
                  <p:embed/>
                </p:oleObj>
              </mc:Choice>
              <mc:Fallback>
                <p:oleObj name="Equation" r:id="rId12" imgW="1028520" imgH="228600" progId="Equation.DSMT4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11888" y="3827463"/>
                        <a:ext cx="2425700" cy="539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Object 3"/>
          <p:cNvGraphicFramePr>
            <a:graphicFrameLocks noChangeAspect="1"/>
          </p:cNvGraphicFramePr>
          <p:nvPr/>
        </p:nvGraphicFramePr>
        <p:xfrm>
          <a:off x="5194300" y="4557713"/>
          <a:ext cx="3322638" cy="1557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049" name="Equation" r:id="rId14" imgW="1409400" imgH="660240" progId="Equation.DSMT4">
                  <p:embed/>
                </p:oleObj>
              </mc:Choice>
              <mc:Fallback>
                <p:oleObj name="Equation" r:id="rId14" imgW="1409400" imgH="660240" progId="Equation.DSMT4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94300" y="4557713"/>
                        <a:ext cx="3322638" cy="15573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check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6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عنصر نائب للتاريخ 1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2017-2018</a:t>
            </a:r>
            <a:endParaRPr lang="ar-SY"/>
          </a:p>
        </p:txBody>
      </p:sp>
      <p:sp>
        <p:nvSpPr>
          <p:cNvPr id="20" name="عنصر نائب لرقم الشريحة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35</a:t>
            </a:fld>
            <a:endParaRPr lang="ar-SY"/>
          </a:p>
        </p:txBody>
      </p:sp>
      <p:sp>
        <p:nvSpPr>
          <p:cNvPr id="21" name="عنصر نائب للتذييل 2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/>
              <a:t>د. عماد الروح - منظمات الجهد المستمر</a:t>
            </a:r>
          </a:p>
        </p:txBody>
      </p:sp>
      <p:sp>
        <p:nvSpPr>
          <p:cNvPr id="22" name="مربع نص 21"/>
          <p:cNvSpPr txBox="1"/>
          <p:nvPr/>
        </p:nvSpPr>
        <p:spPr>
          <a:xfrm>
            <a:off x="285720" y="5332413"/>
            <a:ext cx="8501122" cy="954107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1">
            <a:spAutoFit/>
          </a:bodyPr>
          <a:lstStyle/>
          <a:p>
            <a:pPr algn="just"/>
            <a:r>
              <a:rPr lang="ar-SY" sz="2800" b="1" dirty="0">
                <a:solidFill>
                  <a:schemeClr val="bg1"/>
                </a:solidFill>
                <a:cs typeface="Simplified Arabic" pitchFamily="2" charset="-78"/>
              </a:rPr>
              <a:t> نلاحظ أن الدارة في هذه الحالة تعمل في الربع الأول لأن القيمة الوسطية لجهد الحمولة موجبة وتيار الحمولة دائماً موجب.</a:t>
            </a:r>
          </a:p>
        </p:txBody>
      </p:sp>
      <p:sp>
        <p:nvSpPr>
          <p:cNvPr id="12" name="مربع نص 11"/>
          <p:cNvSpPr txBox="1"/>
          <p:nvPr/>
        </p:nvSpPr>
        <p:spPr>
          <a:xfrm>
            <a:off x="4929190" y="2165987"/>
            <a:ext cx="3857652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SY" sz="2800" b="1" dirty="0">
                <a:solidFill>
                  <a:srgbClr val="0070C0"/>
                </a:solidFill>
                <a:cs typeface="Simplified Arabic" pitchFamily="2" charset="-78"/>
              </a:rPr>
              <a:t>القيمة المتوسطة لجهد الحمولة</a:t>
            </a:r>
          </a:p>
        </p:txBody>
      </p:sp>
      <p:sp>
        <p:nvSpPr>
          <p:cNvPr id="15" name="مربع نص 14"/>
          <p:cNvSpPr txBox="1"/>
          <p:nvPr/>
        </p:nvSpPr>
        <p:spPr>
          <a:xfrm>
            <a:off x="4786314" y="3721113"/>
            <a:ext cx="4000528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SY" sz="2800" b="1" dirty="0">
                <a:solidFill>
                  <a:srgbClr val="0070C0"/>
                </a:solidFill>
                <a:cs typeface="Simplified Arabic" pitchFamily="2" charset="-78"/>
              </a:rPr>
              <a:t>القيمة المتوسطة لتيار الحمولة</a:t>
            </a:r>
          </a:p>
        </p:txBody>
      </p:sp>
      <p:graphicFrame>
        <p:nvGraphicFramePr>
          <p:cNvPr id="16" name="Object 3"/>
          <p:cNvGraphicFramePr>
            <a:graphicFrameLocks noChangeAspect="1"/>
          </p:cNvGraphicFramePr>
          <p:nvPr/>
        </p:nvGraphicFramePr>
        <p:xfrm>
          <a:off x="5072066" y="4289438"/>
          <a:ext cx="2892425" cy="925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7049" name="Equation" r:id="rId3" imgW="1231560" imgH="393480" progId="Equation.DSMT4">
                  <p:embed/>
                </p:oleObj>
              </mc:Choice>
              <mc:Fallback>
                <p:oleObj name="Equation" r:id="rId3" imgW="1231560" imgH="393480" progId="Equation.DSMT4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72066" y="4289438"/>
                        <a:ext cx="2892425" cy="9255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3"/>
          <p:cNvGraphicFramePr>
            <a:graphicFrameLocks noChangeAspect="1"/>
          </p:cNvGraphicFramePr>
          <p:nvPr/>
        </p:nvGraphicFramePr>
        <p:xfrm>
          <a:off x="6215074" y="2906700"/>
          <a:ext cx="2027237" cy="536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7050" name="Equation" r:id="rId5" imgW="863280" imgH="228600" progId="Equation.DSMT4">
                  <p:embed/>
                </p:oleObj>
              </mc:Choice>
              <mc:Fallback>
                <p:oleObj name="Equation" r:id="rId5" imgW="863280" imgH="228600" progId="Equation.DSMT4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15074" y="2906700"/>
                        <a:ext cx="2027237" cy="536575"/>
                      </a:xfrm>
                      <a:prstGeom prst="rect">
                        <a:avLst/>
                      </a:prstGeom>
                      <a:noFill/>
                      <a:ln w="31750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مربع نص 17"/>
          <p:cNvSpPr txBox="1"/>
          <p:nvPr/>
        </p:nvSpPr>
        <p:spPr>
          <a:xfrm>
            <a:off x="428596" y="2689207"/>
            <a:ext cx="5286412" cy="954107"/>
          </a:xfrm>
          <a:prstGeom prst="rect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1">
            <a:spAutoFit/>
          </a:bodyPr>
          <a:lstStyle/>
          <a:p>
            <a:pPr algn="ctr"/>
            <a:r>
              <a:rPr lang="ar-SY" sz="2800" b="1" dirty="0">
                <a:latin typeface="Times New Roman" pitchFamily="18" charset="0"/>
                <a:cs typeface="Simplified Arabic" pitchFamily="2" charset="-78"/>
              </a:rPr>
              <a:t>بتغيير </a:t>
            </a:r>
            <a:r>
              <a:rPr lang="ar-SY" sz="2800" b="1" i="1" dirty="0">
                <a:latin typeface="Times New Roman" pitchFamily="18" charset="0"/>
                <a:cs typeface="Simplified Arabic" pitchFamily="2" charset="-78"/>
                <a:sym typeface="Symbol"/>
              </a:rPr>
              <a:t></a:t>
            </a:r>
            <a:r>
              <a:rPr lang="ar-SY" sz="2800" b="1" dirty="0">
                <a:latin typeface="Times New Roman" pitchFamily="18" charset="0"/>
                <a:cs typeface="Simplified Arabic" pitchFamily="2" charset="-78"/>
                <a:sym typeface="Symbol"/>
              </a:rPr>
              <a:t> من </a:t>
            </a:r>
            <a:r>
              <a:rPr lang="en-US" sz="2800" b="1" dirty="0">
                <a:latin typeface="Times New Roman" pitchFamily="18" charset="0"/>
                <a:cs typeface="Simplified Arabic" pitchFamily="2" charset="-78"/>
                <a:sym typeface="Symbol"/>
              </a:rPr>
              <a:t>0</a:t>
            </a:r>
            <a:r>
              <a:rPr lang="ar-SY" sz="2800" b="1" dirty="0">
                <a:latin typeface="Times New Roman" pitchFamily="18" charset="0"/>
                <a:cs typeface="Simplified Arabic" pitchFamily="2" charset="-78"/>
                <a:sym typeface="Symbol"/>
              </a:rPr>
              <a:t> حتى </a:t>
            </a:r>
            <a:r>
              <a:rPr lang="en-US" sz="2800" b="1" dirty="0">
                <a:latin typeface="Times New Roman" pitchFamily="18" charset="0"/>
                <a:cs typeface="Simplified Arabic" pitchFamily="2" charset="-78"/>
                <a:sym typeface="Symbol"/>
              </a:rPr>
              <a:t>1</a:t>
            </a:r>
            <a:r>
              <a:rPr lang="ar-SY" sz="2800" b="1" dirty="0">
                <a:latin typeface="Times New Roman" pitchFamily="18" charset="0"/>
                <a:cs typeface="Simplified Arabic" pitchFamily="2" charset="-78"/>
                <a:sym typeface="Symbol"/>
              </a:rPr>
              <a:t> تتغير القيمة الوسطية لجهد الخرج من </a:t>
            </a:r>
            <a:r>
              <a:rPr lang="en-US" sz="2800" b="1" dirty="0">
                <a:latin typeface="Times New Roman" pitchFamily="18" charset="0"/>
                <a:cs typeface="Simplified Arabic" pitchFamily="2" charset="-78"/>
                <a:sym typeface="Symbol"/>
              </a:rPr>
              <a:t>0</a:t>
            </a:r>
            <a:r>
              <a:rPr lang="ar-SY" sz="2800" b="1" dirty="0">
                <a:latin typeface="Times New Roman" pitchFamily="18" charset="0"/>
                <a:cs typeface="Simplified Arabic" pitchFamily="2" charset="-78"/>
                <a:sym typeface="Symbol"/>
              </a:rPr>
              <a:t> حتى </a:t>
            </a:r>
            <a:r>
              <a:rPr lang="en-US" sz="2800" b="1" i="1" dirty="0">
                <a:latin typeface="Times New Roman" pitchFamily="18" charset="0"/>
                <a:cs typeface="Simplified Arabic" pitchFamily="2" charset="-78"/>
                <a:sym typeface="Symbol"/>
              </a:rPr>
              <a:t>U</a:t>
            </a:r>
            <a:r>
              <a:rPr lang="en-US" sz="2800" b="1" i="1" baseline="-25000" dirty="0">
                <a:latin typeface="Times New Roman" pitchFamily="18" charset="0"/>
                <a:cs typeface="Simplified Arabic" pitchFamily="2" charset="-78"/>
                <a:sym typeface="Symbol"/>
              </a:rPr>
              <a:t>S</a:t>
            </a:r>
            <a:endParaRPr lang="ar-SY" sz="2800" b="1" i="1" dirty="0">
              <a:latin typeface="Times New Roman" pitchFamily="18" charset="0"/>
              <a:cs typeface="Simplified Arabic" pitchFamily="2" charset="-78"/>
            </a:endParaRPr>
          </a:p>
        </p:txBody>
      </p:sp>
      <p:grpSp>
        <p:nvGrpSpPr>
          <p:cNvPr id="26" name="مجموعة 25"/>
          <p:cNvGrpSpPr/>
          <p:nvPr/>
        </p:nvGrpSpPr>
        <p:grpSpPr>
          <a:xfrm>
            <a:off x="428596" y="428604"/>
            <a:ext cx="8429684" cy="1815882"/>
            <a:chOff x="428596" y="1500174"/>
            <a:chExt cx="8429684" cy="1815882"/>
          </a:xfrm>
        </p:grpSpPr>
        <p:sp>
          <p:nvSpPr>
            <p:cNvPr id="23" name="مربع نص 22"/>
            <p:cNvSpPr txBox="1"/>
            <p:nvPr/>
          </p:nvSpPr>
          <p:spPr>
            <a:xfrm>
              <a:off x="428596" y="1500174"/>
              <a:ext cx="8429684" cy="181588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just"/>
              <a:r>
                <a:rPr lang="ar-SY" sz="2800" b="1" dirty="0">
                  <a:solidFill>
                    <a:srgbClr val="C00000"/>
                  </a:solidFill>
                  <a:cs typeface="Simplified Arabic" pitchFamily="2" charset="-78"/>
                </a:rPr>
                <a:t> نلاحظ أن كل دور من أدوار الموجة الحاملة </a:t>
              </a:r>
              <a:r>
                <a:rPr lang="en-US" sz="2800" b="1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rPr>
                <a:t>T</a:t>
              </a:r>
              <a:r>
                <a:rPr lang="ar-SY" sz="2800" b="1" dirty="0">
                  <a:solidFill>
                    <a:srgbClr val="C00000"/>
                  </a:solidFill>
                  <a:cs typeface="Simplified Arabic" pitchFamily="2" charset="-78"/>
                </a:rPr>
                <a:t> يحتوي على نبضتين للجهد عرض كل منهما </a:t>
              </a:r>
              <a:r>
                <a:rPr lang="en-US" sz="2800" b="1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  <a:sym typeface="Symbol"/>
                </a:rPr>
                <a:t>T/2</a:t>
              </a:r>
              <a:r>
                <a:rPr lang="ar-SY" sz="2800" b="1" dirty="0">
                  <a:solidFill>
                    <a:srgbClr val="C00000"/>
                  </a:solidFill>
                  <a:cs typeface="Simplified Arabic" pitchFamily="2" charset="-78"/>
                </a:rPr>
                <a:t> حيث </a:t>
              </a:r>
              <a:r>
                <a:rPr lang="en-US" sz="2800" b="1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  <a:sym typeface="Symbol"/>
                </a:rPr>
                <a:t>=m</a:t>
              </a:r>
              <a:r>
                <a:rPr lang="en-US" sz="2800" b="1" baseline="-25000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  <a:sym typeface="Symbol"/>
                </a:rPr>
                <a:t>u</a:t>
              </a:r>
              <a:r>
                <a:rPr lang="en-US" sz="2800" b="1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  <a:sym typeface="Symbol"/>
                </a:rPr>
                <a:t>=</a:t>
              </a:r>
              <a:r>
                <a:rPr lang="en-US" sz="2800" b="1" dirty="0" err="1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  <a:sym typeface="Symbol"/>
                </a:rPr>
                <a:t>A</a:t>
              </a:r>
              <a:r>
                <a:rPr lang="en-US" sz="2800" b="1" baseline="-25000" dirty="0" err="1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  <a:sym typeface="Symbol"/>
                </a:rPr>
                <a:t>r</a:t>
              </a:r>
              <a:r>
                <a:rPr lang="en-US" sz="2800" b="1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  <a:sym typeface="Symbol"/>
                </a:rPr>
                <a:t>/A</a:t>
              </a:r>
              <a:r>
                <a:rPr lang="en-US" sz="2800" b="1" baseline="-25000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  <a:sym typeface="Symbol"/>
                </a:rPr>
                <a:t>c</a:t>
              </a:r>
              <a:r>
                <a:rPr lang="en-US" sz="2800" b="1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  <a:sym typeface="Symbol"/>
                </a:rPr>
                <a:t>=T</a:t>
              </a:r>
              <a:r>
                <a:rPr lang="en-US" sz="2800" b="1" baseline="-25000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  <a:sym typeface="Symbol"/>
                </a:rPr>
                <a:t>on</a:t>
              </a:r>
              <a:r>
                <a:rPr lang="en-US" sz="2800" b="1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  <a:sym typeface="Symbol"/>
                </a:rPr>
                <a:t>/T</a:t>
              </a:r>
              <a:r>
                <a:rPr lang="ar-SY" sz="2800" b="1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  <a:sym typeface="Symbol"/>
                </a:rPr>
                <a:t>.</a:t>
              </a:r>
            </a:p>
            <a:p>
              <a:pPr algn="just"/>
              <a:r>
                <a:rPr lang="en-US" sz="2800" b="1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  <a:sym typeface="Symbol"/>
                </a:rPr>
                <a:t>T</a:t>
              </a:r>
              <a:r>
                <a:rPr lang="en-US" sz="2800" b="1" baseline="-25000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  <a:sym typeface="Symbol"/>
                </a:rPr>
                <a:t>on</a:t>
              </a:r>
              <a:r>
                <a:rPr lang="ar-SY" sz="2800" b="1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  <a:sym typeface="Symbol"/>
                </a:rPr>
                <a:t> فترة التمرير المشتركة للترانزستورين المتناظرين          في دور واحد.</a:t>
              </a:r>
              <a:endParaRPr lang="ar-SY" sz="2800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graphicFrame>
          <p:nvGraphicFramePr>
            <p:cNvPr id="25" name="Object 3"/>
            <p:cNvGraphicFramePr>
              <a:graphicFrameLocks noChangeAspect="1"/>
            </p:cNvGraphicFramePr>
            <p:nvPr/>
          </p:nvGraphicFramePr>
          <p:xfrm>
            <a:off x="1547664" y="2357430"/>
            <a:ext cx="863600" cy="5683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7051" name="Equation" r:id="rId7" imgW="368280" imgH="241200" progId="Equation.DSMT4">
                    <p:embed/>
                  </p:oleObj>
                </mc:Choice>
                <mc:Fallback>
                  <p:oleObj name="Equation" r:id="rId7" imgW="368280" imgH="241200" progId="Equation.DSMT4">
                    <p:embed/>
                    <p:pic>
                      <p:nvPicPr>
                        <p:cNvPr id="0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47664" y="2357430"/>
                          <a:ext cx="863600" cy="56832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ransition>
    <p:cover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12" grpId="0"/>
      <p:bldP spid="15" grpId="0"/>
      <p:bldP spid="18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عنصر نائب للتاريخ 1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2017-2018</a:t>
            </a:r>
            <a:endParaRPr lang="ar-SY"/>
          </a:p>
        </p:txBody>
      </p:sp>
      <p:sp>
        <p:nvSpPr>
          <p:cNvPr id="20" name="عنصر نائب لرقم الشريحة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36</a:t>
            </a:fld>
            <a:endParaRPr lang="ar-SY"/>
          </a:p>
        </p:txBody>
      </p:sp>
      <p:sp>
        <p:nvSpPr>
          <p:cNvPr id="21" name="عنصر نائب للتذييل 2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/>
              <a:t>د. عماد الروح - منظمات الجهد المستمر</a:t>
            </a:r>
          </a:p>
        </p:txBody>
      </p:sp>
      <p:sp>
        <p:nvSpPr>
          <p:cNvPr id="12" name="مربع نص 11"/>
          <p:cNvSpPr txBox="1"/>
          <p:nvPr/>
        </p:nvSpPr>
        <p:spPr>
          <a:xfrm>
            <a:off x="357158" y="2214554"/>
            <a:ext cx="8429684" cy="1815882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1">
            <a:spAutoFit/>
          </a:bodyPr>
          <a:lstStyle/>
          <a:p>
            <a:pPr algn="ctr"/>
            <a:r>
              <a:rPr lang="ar-SY" sz="2800" b="1" dirty="0">
                <a:solidFill>
                  <a:schemeClr val="bg1"/>
                </a:solidFill>
                <a:cs typeface="Simplified Arabic" pitchFamily="2" charset="-78"/>
              </a:rPr>
              <a:t>تمرين للطلاب</a:t>
            </a:r>
          </a:p>
          <a:p>
            <a:pPr algn="ctr"/>
            <a:endParaRPr lang="en-US" sz="2800" b="1" dirty="0">
              <a:solidFill>
                <a:srgbClr val="FF0000"/>
              </a:solidFill>
              <a:cs typeface="Simplified Arabic" pitchFamily="2" charset="-78"/>
            </a:endParaRPr>
          </a:p>
          <a:p>
            <a:r>
              <a:rPr lang="ar-SY" sz="2800" b="1" dirty="0">
                <a:cs typeface="Simplified Arabic" pitchFamily="2" charset="-78"/>
              </a:rPr>
              <a:t>المطلوب إجراء نفس الدراسة من أجل </a:t>
            </a:r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US" sz="2800" b="1" baseline="-25000" dirty="0">
                <a:latin typeface="Times New Roman" pitchFamily="18" charset="0"/>
                <a:cs typeface="Times New Roman" pitchFamily="18" charset="0"/>
              </a:rPr>
              <a:t>r1</a:t>
            </a:r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&lt;0</a:t>
            </a:r>
            <a:r>
              <a:rPr lang="ar-SY" sz="2800" b="1" dirty="0">
                <a:latin typeface="Times New Roman" pitchFamily="18" charset="0"/>
                <a:cs typeface="Times New Roman" pitchFamily="18" charset="0"/>
              </a:rPr>
              <a:t> وحساب القيمة الوسطية لجهد الخرج وتحديد في أي ربع تعمل الدارة.</a:t>
            </a:r>
          </a:p>
        </p:txBody>
      </p:sp>
    </p:spTree>
  </p:cSld>
  <p:clrMapOvr>
    <a:masterClrMapping/>
  </p:clrMapOvr>
  <p:transition>
    <p:cover dir="ld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صورة 1" descr="power2_fig3_10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00562" y="928670"/>
            <a:ext cx="4154424" cy="1734312"/>
          </a:xfrm>
          <a:prstGeom prst="rect">
            <a:avLst/>
          </a:prstGeom>
        </p:spPr>
      </p:pic>
      <p:sp>
        <p:nvSpPr>
          <p:cNvPr id="5" name="مربع نص 4"/>
          <p:cNvSpPr txBox="1"/>
          <p:nvPr/>
        </p:nvSpPr>
        <p:spPr>
          <a:xfrm>
            <a:off x="3707904" y="3068960"/>
            <a:ext cx="5112568" cy="95410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SY" sz="2800" b="1" dirty="0">
                <a:solidFill>
                  <a:srgbClr val="FF0000"/>
                </a:solidFill>
                <a:cs typeface="Simplified Arabic" pitchFamily="2" charset="-78"/>
              </a:rPr>
              <a:t>عمل الدارة: </a:t>
            </a:r>
            <a:r>
              <a:rPr lang="ar-SY" sz="2800" b="1" dirty="0">
                <a:cs typeface="Simplified Arabic" pitchFamily="2" charset="-78"/>
              </a:rPr>
              <a:t>نميز نمطين للعمل </a:t>
            </a:r>
            <a:r>
              <a:rPr lang="en-US" sz="2800" b="1" dirty="0">
                <a:latin typeface="Courier New" pitchFamily="49" charset="0"/>
                <a:cs typeface="Courier New" pitchFamily="49" charset="0"/>
                <a:sym typeface="Symbol"/>
              </a:rPr>
              <a:t>&gt;0.5</a:t>
            </a:r>
            <a:r>
              <a:rPr lang="ar-SY" sz="2800" b="1" dirty="0">
                <a:latin typeface="Courier New" pitchFamily="49" charset="0"/>
                <a:cs typeface="Courier New" pitchFamily="49" charset="0"/>
                <a:sym typeface="Symbol"/>
              </a:rPr>
              <a:t> </a:t>
            </a:r>
            <a:r>
              <a:rPr lang="ar-SY" sz="2800" b="1" dirty="0">
                <a:cs typeface="Simplified Arabic" pitchFamily="2" charset="-78"/>
                <a:sym typeface="Symbol"/>
              </a:rPr>
              <a:t>أو </a:t>
            </a:r>
            <a:r>
              <a:rPr lang="en-US" sz="2800" b="1" dirty="0">
                <a:latin typeface="Courier New" pitchFamily="49" charset="0"/>
                <a:cs typeface="Courier New" pitchFamily="49" charset="0"/>
                <a:sym typeface="Symbol"/>
              </a:rPr>
              <a:t>&lt;0.5</a:t>
            </a:r>
            <a:endParaRPr lang="ar-SY" sz="2800" b="1" dirty="0">
              <a:latin typeface="Courier New" pitchFamily="49" charset="0"/>
              <a:cs typeface="Courier New" pitchFamily="49" charset="0"/>
            </a:endParaRPr>
          </a:p>
        </p:txBody>
      </p:sp>
      <p:graphicFrame>
        <p:nvGraphicFramePr>
          <p:cNvPr id="6" name="Object 3"/>
          <p:cNvGraphicFramePr>
            <a:graphicFrameLocks noChangeAspect="1"/>
          </p:cNvGraphicFramePr>
          <p:nvPr/>
        </p:nvGraphicFramePr>
        <p:xfrm>
          <a:off x="4211960" y="4536926"/>
          <a:ext cx="1519238" cy="476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0575" name="Equation" r:id="rId4" imgW="647640" imgH="203040" progId="Equation.DSMT4">
                  <p:embed/>
                </p:oleObj>
              </mc:Choice>
              <mc:Fallback>
                <p:oleObj name="Equation" r:id="rId4" imgW="647640" imgH="20304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11960" y="4536926"/>
                        <a:ext cx="1519238" cy="4762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3"/>
          <p:cNvGraphicFramePr>
            <a:graphicFrameLocks noChangeAspect="1"/>
          </p:cNvGraphicFramePr>
          <p:nvPr/>
        </p:nvGraphicFramePr>
        <p:xfrm>
          <a:off x="6228184" y="4437112"/>
          <a:ext cx="1522412" cy="628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0576" name="Equation" r:id="rId6" imgW="647640" imgH="266400" progId="Equation.DSMT4">
                  <p:embed/>
                </p:oleObj>
              </mc:Choice>
              <mc:Fallback>
                <p:oleObj name="Equation" r:id="rId6" imgW="647640" imgH="266400" progId="Equation.DSMT4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28184" y="4437112"/>
                        <a:ext cx="1522412" cy="6286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صورة 9" descr="power2_fig3_10on.jp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500562" y="928670"/>
            <a:ext cx="4154424" cy="1734312"/>
          </a:xfrm>
          <a:prstGeom prst="rect">
            <a:avLst/>
          </a:prstGeom>
        </p:spPr>
      </p:pic>
      <p:pic>
        <p:nvPicPr>
          <p:cNvPr id="12" name="صورة 11" descr="power2_fig3_10_curves.jp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57158" y="357166"/>
            <a:ext cx="3355848" cy="4940808"/>
          </a:xfrm>
          <a:prstGeom prst="rect">
            <a:avLst/>
          </a:prstGeom>
        </p:spPr>
      </p:pic>
      <p:sp>
        <p:nvSpPr>
          <p:cNvPr id="13" name="سهم لأعلى 12"/>
          <p:cNvSpPr/>
          <p:nvPr/>
        </p:nvSpPr>
        <p:spPr>
          <a:xfrm>
            <a:off x="1285852" y="5357826"/>
            <a:ext cx="214314" cy="714380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Y" dirty="0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graphicFrame>
        <p:nvGraphicFramePr>
          <p:cNvPr id="16" name="Object 3"/>
          <p:cNvGraphicFramePr>
            <a:graphicFrameLocks noChangeAspect="1"/>
          </p:cNvGraphicFramePr>
          <p:nvPr/>
        </p:nvGraphicFramePr>
        <p:xfrm>
          <a:off x="4932040" y="5915173"/>
          <a:ext cx="2686050" cy="538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0577" name="Equation" r:id="rId10" imgW="1143000" imgH="228600" progId="Equation.DSMT4">
                  <p:embed/>
                </p:oleObj>
              </mc:Choice>
              <mc:Fallback>
                <p:oleObj name="Equation" r:id="rId10" imgW="1143000" imgH="228600" progId="Equation.DSMT4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32040" y="5915173"/>
                        <a:ext cx="2686050" cy="5381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3"/>
          <p:cNvGraphicFramePr>
            <a:graphicFrameLocks noChangeAspect="1"/>
          </p:cNvGraphicFramePr>
          <p:nvPr/>
        </p:nvGraphicFramePr>
        <p:xfrm>
          <a:off x="3948113" y="5214639"/>
          <a:ext cx="2478087" cy="538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0578" name="Equation" r:id="rId12" imgW="1054080" imgH="228600" progId="Equation.DSMT4">
                  <p:embed/>
                </p:oleObj>
              </mc:Choice>
              <mc:Fallback>
                <p:oleObj name="Equation" r:id="rId12" imgW="1054080" imgH="228600" progId="Equation.DSMT4">
                  <p:embed/>
                  <p:pic>
                    <p:nvPicPr>
                      <p:cNvPr id="0" name="Picture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48113" y="5214639"/>
                        <a:ext cx="2478087" cy="5381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3"/>
          <p:cNvGraphicFramePr>
            <a:graphicFrameLocks noChangeAspect="1"/>
          </p:cNvGraphicFramePr>
          <p:nvPr/>
        </p:nvGraphicFramePr>
        <p:xfrm>
          <a:off x="6516216" y="5214490"/>
          <a:ext cx="2178050" cy="538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0579" name="Equation" r:id="rId14" imgW="927000" imgH="228600" progId="Equation.DSMT4">
                  <p:embed/>
                </p:oleObj>
              </mc:Choice>
              <mc:Fallback>
                <p:oleObj name="Equation" r:id="rId14" imgW="927000" imgH="228600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16216" y="5214490"/>
                        <a:ext cx="2178050" cy="5381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عنصر نائب للتاريخ 1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2017-2018</a:t>
            </a:r>
            <a:endParaRPr lang="ar-SY"/>
          </a:p>
        </p:txBody>
      </p:sp>
      <p:sp>
        <p:nvSpPr>
          <p:cNvPr id="20" name="عنصر نائب لرقم الشريحة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37</a:t>
            </a:fld>
            <a:endParaRPr lang="ar-SY"/>
          </a:p>
        </p:txBody>
      </p:sp>
      <p:sp>
        <p:nvSpPr>
          <p:cNvPr id="21" name="عنصر نائب للتذييل 2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/>
              <a:t>د. عماد الروح - منظمات الجهد المستمر</a:t>
            </a:r>
          </a:p>
        </p:txBody>
      </p:sp>
      <p:graphicFrame>
        <p:nvGraphicFramePr>
          <p:cNvPr id="150538" name="Object 10"/>
          <p:cNvGraphicFramePr>
            <a:graphicFrameLocks noChangeAspect="1"/>
          </p:cNvGraphicFramePr>
          <p:nvPr/>
        </p:nvGraphicFramePr>
        <p:xfrm>
          <a:off x="6804248" y="3933056"/>
          <a:ext cx="1160463" cy="476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0580" name="Equation" r:id="rId16" imgW="495000" imgH="203040" progId="Equation.DSMT4">
                  <p:embed/>
                </p:oleObj>
              </mc:Choice>
              <mc:Fallback>
                <p:oleObj name="Equation" r:id="rId16" imgW="495000" imgH="203040" progId="Equation.DSMT4">
                  <p:embed/>
                  <p:pic>
                    <p:nvPicPr>
                      <p:cNvPr id="0" name="Picture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04248" y="3933056"/>
                        <a:ext cx="1160463" cy="4762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مربع نص 3"/>
          <p:cNvSpPr txBox="1"/>
          <p:nvPr/>
        </p:nvSpPr>
        <p:spPr>
          <a:xfrm>
            <a:off x="285720" y="0"/>
            <a:ext cx="8643998" cy="5078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514350" indent="-514350">
              <a:buFont typeface="+mj-cs"/>
              <a:buAutoNum type="arabic1Minus" startAt="2"/>
            </a:pPr>
            <a:r>
              <a:rPr lang="ar-SY" sz="2700" b="1" dirty="0">
                <a:solidFill>
                  <a:srgbClr val="0070C0"/>
                </a:solidFill>
                <a:cs typeface="Simplified Arabic" pitchFamily="2" charset="-78"/>
              </a:rPr>
              <a:t>القدح بالتناوب بين </a:t>
            </a:r>
            <a:r>
              <a:rPr lang="en-US" sz="2700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sz="2700" b="1" baseline="-25000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ar-SY" sz="2700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و </a:t>
            </a:r>
            <a:r>
              <a:rPr lang="en-US" sz="2700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sz="2700" b="1" baseline="-25000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ar-SY" sz="2700" b="1" dirty="0">
                <a:solidFill>
                  <a:srgbClr val="0070C0"/>
                </a:solidFill>
                <a:cs typeface="Simplified Arabic" pitchFamily="2" charset="-78"/>
              </a:rPr>
              <a:t>: حمولة </a:t>
            </a:r>
            <a:r>
              <a:rPr lang="en-US" sz="2700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RL</a:t>
            </a:r>
            <a:r>
              <a:rPr lang="ar-SY" sz="2700" b="1" dirty="0">
                <a:solidFill>
                  <a:srgbClr val="0070C0"/>
                </a:solidFill>
                <a:cs typeface="Simplified Arabic" pitchFamily="2" charset="-78"/>
              </a:rPr>
              <a:t> والتيار مرشح بشكل مثالي </a:t>
            </a:r>
          </a:p>
        </p:txBody>
      </p:sp>
      <p:sp>
        <p:nvSpPr>
          <p:cNvPr id="22" name="مربع نص 21"/>
          <p:cNvSpPr txBox="1"/>
          <p:nvPr/>
        </p:nvSpPr>
        <p:spPr>
          <a:xfrm>
            <a:off x="7956376" y="3933056"/>
            <a:ext cx="864096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SY" sz="2800" b="1" dirty="0" err="1">
                <a:solidFill>
                  <a:srgbClr val="002060"/>
                </a:solidFill>
                <a:cs typeface="Simplified Arabic" pitchFamily="2" charset="-78"/>
              </a:rPr>
              <a:t>أولاً:</a:t>
            </a:r>
            <a:endParaRPr lang="ar-SY" sz="2800" b="1" dirty="0">
              <a:solidFill>
                <a:srgbClr val="002060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</p:cSld>
  <p:clrMapOvr>
    <a:masterClrMapping/>
  </p:clrMapOvr>
  <p:transition>
    <p:cover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1505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4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5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5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3" grpId="0" animBg="1"/>
      <p:bldP spid="2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3"/>
          <p:cNvGraphicFramePr>
            <a:graphicFrameLocks noChangeAspect="1"/>
          </p:cNvGraphicFramePr>
          <p:nvPr/>
        </p:nvGraphicFramePr>
        <p:xfrm>
          <a:off x="3714744" y="6032522"/>
          <a:ext cx="2397125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1528" name="Equation" r:id="rId3" imgW="1015920" imgH="228600" progId="Equation.DSMT4">
                  <p:embed/>
                </p:oleObj>
              </mc:Choice>
              <mc:Fallback>
                <p:oleObj name="Equation" r:id="rId3" imgW="1015920" imgH="2286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14744" y="6032522"/>
                        <a:ext cx="2397125" cy="539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صورة 9" descr="power2_fig3_10on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500562" y="928670"/>
            <a:ext cx="4154424" cy="1734312"/>
          </a:xfrm>
          <a:prstGeom prst="rect">
            <a:avLst/>
          </a:prstGeom>
        </p:spPr>
      </p:pic>
      <p:pic>
        <p:nvPicPr>
          <p:cNvPr id="11" name="صورة 10" descr="power2_fig3_10off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500562" y="928670"/>
            <a:ext cx="4154424" cy="1734312"/>
          </a:xfrm>
          <a:prstGeom prst="rect">
            <a:avLst/>
          </a:prstGeom>
        </p:spPr>
      </p:pic>
      <p:pic>
        <p:nvPicPr>
          <p:cNvPr id="12" name="صورة 11" descr="power2_fig3_10_curves.jp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57158" y="357166"/>
            <a:ext cx="3355848" cy="4940808"/>
          </a:xfrm>
          <a:prstGeom prst="rect">
            <a:avLst/>
          </a:prstGeom>
        </p:spPr>
      </p:pic>
      <p:sp>
        <p:nvSpPr>
          <p:cNvPr id="13" name="سهم لأعلى 12"/>
          <p:cNvSpPr/>
          <p:nvPr/>
        </p:nvSpPr>
        <p:spPr>
          <a:xfrm>
            <a:off x="1285852" y="5357826"/>
            <a:ext cx="214314" cy="714380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Y" dirty="0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15" name="سهم لأعلى 14"/>
          <p:cNvSpPr/>
          <p:nvPr/>
        </p:nvSpPr>
        <p:spPr>
          <a:xfrm>
            <a:off x="1857356" y="5357826"/>
            <a:ext cx="214314" cy="714380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Y" dirty="0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graphicFrame>
        <p:nvGraphicFramePr>
          <p:cNvPr id="16" name="Object 3"/>
          <p:cNvGraphicFramePr>
            <a:graphicFrameLocks noChangeAspect="1"/>
          </p:cNvGraphicFramePr>
          <p:nvPr/>
        </p:nvGraphicFramePr>
        <p:xfrm>
          <a:off x="3714744" y="3622953"/>
          <a:ext cx="3251200" cy="1312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1529" name="Equation" r:id="rId8" imgW="1384200" imgH="558720" progId="Equation.DSMT4">
                  <p:embed/>
                </p:oleObj>
              </mc:Choice>
              <mc:Fallback>
                <p:oleObj name="Equation" r:id="rId8" imgW="1384200" imgH="558720" progId="Equation.DSMT4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14744" y="3622953"/>
                        <a:ext cx="3251200" cy="13128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3"/>
          <p:cNvGraphicFramePr>
            <a:graphicFrameLocks noChangeAspect="1"/>
          </p:cNvGraphicFramePr>
          <p:nvPr/>
        </p:nvGraphicFramePr>
        <p:xfrm>
          <a:off x="3714744" y="4941551"/>
          <a:ext cx="2874962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1530" name="Equation" r:id="rId10" imgW="1218960" imgH="228600" progId="Equation.DSMT4">
                  <p:embed/>
                </p:oleObj>
              </mc:Choice>
              <mc:Fallback>
                <p:oleObj name="Equation" r:id="rId10" imgW="1218960" imgH="228600" progId="Equation.DSMT4">
                  <p:embed/>
                  <p:pic>
                    <p:nvPicPr>
                      <p:cNvPr id="0" name="Picture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14744" y="4941551"/>
                        <a:ext cx="2874962" cy="539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3"/>
          <p:cNvGraphicFramePr>
            <a:graphicFrameLocks noChangeAspect="1"/>
          </p:cNvGraphicFramePr>
          <p:nvPr/>
        </p:nvGraphicFramePr>
        <p:xfrm>
          <a:off x="3714744" y="3140968"/>
          <a:ext cx="1606550" cy="476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1531" name="Equation" r:id="rId12" imgW="685800" imgH="203040" progId="Equation.DSMT4">
                  <p:embed/>
                </p:oleObj>
              </mc:Choice>
              <mc:Fallback>
                <p:oleObj name="Equation" r:id="rId12" imgW="685800" imgH="20304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14744" y="3140968"/>
                        <a:ext cx="1606550" cy="4762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3"/>
          <p:cNvGraphicFramePr>
            <a:graphicFrameLocks noChangeAspect="1"/>
          </p:cNvGraphicFramePr>
          <p:nvPr/>
        </p:nvGraphicFramePr>
        <p:xfrm>
          <a:off x="3714744" y="5487037"/>
          <a:ext cx="2368550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1532" name="Equation" r:id="rId14" imgW="1002960" imgH="228600" progId="Equation.DSMT4">
                  <p:embed/>
                </p:oleObj>
              </mc:Choice>
              <mc:Fallback>
                <p:oleObj name="Equation" r:id="rId14" imgW="1002960" imgH="228600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14744" y="5487037"/>
                        <a:ext cx="2368550" cy="539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عنصر نائب للتاريخ 2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2017-2018</a:t>
            </a:r>
            <a:endParaRPr lang="ar-SY"/>
          </a:p>
        </p:txBody>
      </p:sp>
      <p:sp>
        <p:nvSpPr>
          <p:cNvPr id="23" name="عنصر نائب لرقم الشريحة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38</a:t>
            </a:fld>
            <a:endParaRPr lang="ar-SY"/>
          </a:p>
        </p:txBody>
      </p:sp>
      <p:sp>
        <p:nvSpPr>
          <p:cNvPr id="24" name="عنصر نائب للتذييل 2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/>
              <a:t>د. عماد الروح - منظمات الجهد المستمر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4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4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1" animBg="1"/>
      <p:bldP spid="15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مستطيل مستدير الزوايا 17"/>
          <p:cNvSpPr/>
          <p:nvPr/>
        </p:nvSpPr>
        <p:spPr>
          <a:xfrm>
            <a:off x="4786314" y="3714752"/>
            <a:ext cx="3071834" cy="785818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</a:schemeClr>
              </a:gs>
              <a:gs pos="53000">
                <a:schemeClr val="bg1"/>
              </a:gs>
              <a:gs pos="83000">
                <a:schemeClr val="accent1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5400000" scaled="0"/>
            <a:tileRect/>
          </a:gra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Y"/>
          </a:p>
        </p:txBody>
      </p:sp>
      <p:sp>
        <p:nvSpPr>
          <p:cNvPr id="17" name="مستطيل مستدير الزوايا 16"/>
          <p:cNvSpPr/>
          <p:nvPr/>
        </p:nvSpPr>
        <p:spPr>
          <a:xfrm>
            <a:off x="928662" y="5572140"/>
            <a:ext cx="3500462" cy="928694"/>
          </a:xfrm>
          <a:prstGeom prst="round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rgbClr val="FFFF99"/>
              </a:gs>
            </a:gsLst>
            <a:path path="rect">
              <a:fillToRect l="50000" t="50000" r="50000" b="50000"/>
            </a:path>
          </a:gra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Y"/>
          </a:p>
        </p:txBody>
      </p:sp>
      <p:sp>
        <p:nvSpPr>
          <p:cNvPr id="16" name="مستطيل مستدير الزوايا 15"/>
          <p:cNvSpPr/>
          <p:nvPr/>
        </p:nvSpPr>
        <p:spPr>
          <a:xfrm>
            <a:off x="5143504" y="5572140"/>
            <a:ext cx="3500462" cy="928694"/>
          </a:xfrm>
          <a:prstGeom prst="round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rgbClr val="FFFF99"/>
              </a:gs>
            </a:gsLst>
            <a:path path="rect">
              <a:fillToRect l="50000" t="50000" r="50000" b="50000"/>
            </a:path>
          </a:gra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Y"/>
          </a:p>
        </p:txBody>
      </p:sp>
      <p:pic>
        <p:nvPicPr>
          <p:cNvPr id="3" name="صورة 2" descr="power2_fig3_10_curves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58896" y="357166"/>
            <a:ext cx="3355848" cy="4940808"/>
          </a:xfrm>
          <a:prstGeom prst="rect">
            <a:avLst/>
          </a:prstGeom>
        </p:spPr>
      </p:pic>
      <p:sp>
        <p:nvSpPr>
          <p:cNvPr id="4" name="مربع نص 3"/>
          <p:cNvSpPr txBox="1"/>
          <p:nvPr/>
        </p:nvSpPr>
        <p:spPr>
          <a:xfrm>
            <a:off x="4857752" y="357166"/>
            <a:ext cx="3857652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SY" sz="2800" b="1" dirty="0">
                <a:solidFill>
                  <a:srgbClr val="0070C0"/>
                </a:solidFill>
                <a:cs typeface="Simplified Arabic" pitchFamily="2" charset="-78"/>
              </a:rPr>
              <a:t>القيمة الوسطية لجهد الخرج :</a:t>
            </a:r>
          </a:p>
        </p:txBody>
      </p:sp>
      <p:graphicFrame>
        <p:nvGraphicFramePr>
          <p:cNvPr id="158722" name="Object 3"/>
          <p:cNvGraphicFramePr>
            <a:graphicFrameLocks noChangeAspect="1"/>
          </p:cNvGraphicFramePr>
          <p:nvPr/>
        </p:nvGraphicFramePr>
        <p:xfrm>
          <a:off x="3773518" y="857232"/>
          <a:ext cx="5156200" cy="923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8792" name="Equation" r:id="rId4" imgW="2197080" imgH="393480" progId="Equation.DSMT4">
                  <p:embed/>
                </p:oleObj>
              </mc:Choice>
              <mc:Fallback>
                <p:oleObj name="Equation" r:id="rId4" imgW="2197080" imgH="39348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73518" y="857232"/>
                        <a:ext cx="5156200" cy="9239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3"/>
          <p:cNvGraphicFramePr>
            <a:graphicFrameLocks noChangeAspect="1"/>
          </p:cNvGraphicFramePr>
          <p:nvPr/>
        </p:nvGraphicFramePr>
        <p:xfrm>
          <a:off x="3987800" y="1858554"/>
          <a:ext cx="4530725" cy="925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8793" name="Equation" r:id="rId6" imgW="1930320" imgH="393480" progId="Equation.DSMT4">
                  <p:embed/>
                </p:oleObj>
              </mc:Choice>
              <mc:Fallback>
                <p:oleObj name="Equation" r:id="rId6" imgW="1930320" imgH="393480" progId="Equation.DSMT4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87800" y="1858554"/>
                        <a:ext cx="4530725" cy="9255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3"/>
          <p:cNvGraphicFramePr>
            <a:graphicFrameLocks noChangeAspect="1"/>
          </p:cNvGraphicFramePr>
          <p:nvPr/>
        </p:nvGraphicFramePr>
        <p:xfrm>
          <a:off x="4046538" y="2861463"/>
          <a:ext cx="4333875" cy="658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8794" name="Equation" r:id="rId8" imgW="1841400" imgH="279360" progId="Equation.DSMT4">
                  <p:embed/>
                </p:oleObj>
              </mc:Choice>
              <mc:Fallback>
                <p:oleObj name="Equation" r:id="rId8" imgW="1841400" imgH="279360" progId="Equation.DSMT4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46538" y="2861463"/>
                        <a:ext cx="4333875" cy="6588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3"/>
          <p:cNvGraphicFramePr>
            <a:graphicFrameLocks noChangeAspect="1"/>
          </p:cNvGraphicFramePr>
          <p:nvPr/>
        </p:nvGraphicFramePr>
        <p:xfrm>
          <a:off x="4998901" y="3844448"/>
          <a:ext cx="2724150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8795" name="Equation" r:id="rId10" imgW="1155600" imgH="228600" progId="Equation.DSMT4">
                  <p:embed/>
                </p:oleObj>
              </mc:Choice>
              <mc:Fallback>
                <p:oleObj name="Equation" r:id="rId10" imgW="1155600" imgH="228600" progId="Equation.DSMT4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98901" y="3844448"/>
                        <a:ext cx="2724150" cy="539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مربع نص 8"/>
          <p:cNvSpPr txBox="1"/>
          <p:nvPr/>
        </p:nvSpPr>
        <p:spPr>
          <a:xfrm>
            <a:off x="3857620" y="4572008"/>
            <a:ext cx="5000660" cy="95410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/>
            <a:r>
              <a:rPr lang="ar-SY" sz="2800" b="1" dirty="0">
                <a:cs typeface="Simplified Arabic" pitchFamily="2" charset="-78"/>
              </a:rPr>
              <a:t>القيمة الوسطية لجهد الحمولة تتغير بين </a:t>
            </a:r>
            <a:r>
              <a:rPr lang="en-US" sz="2800" b="1" i="1" dirty="0">
                <a:cs typeface="Simplified Arabic" pitchFamily="2" charset="-78"/>
              </a:rPr>
              <a:t>-U</a:t>
            </a:r>
            <a:r>
              <a:rPr lang="en-US" sz="2800" b="1" i="1" baseline="-25000" dirty="0">
                <a:cs typeface="Simplified Arabic" pitchFamily="2" charset="-78"/>
              </a:rPr>
              <a:t>s</a:t>
            </a:r>
            <a:r>
              <a:rPr lang="ar-SY" sz="2800" b="1" dirty="0">
                <a:cs typeface="Simplified Arabic" pitchFamily="2" charset="-78"/>
              </a:rPr>
              <a:t> و</a:t>
            </a:r>
            <a:r>
              <a:rPr lang="en-US" sz="2800" b="1" i="1" dirty="0">
                <a:cs typeface="Simplified Arabic" pitchFamily="2" charset="-78"/>
              </a:rPr>
              <a:t>+U</a:t>
            </a:r>
            <a:r>
              <a:rPr lang="en-US" sz="2800" b="1" i="1" baseline="-25000" dirty="0">
                <a:cs typeface="Simplified Arabic" pitchFamily="2" charset="-78"/>
              </a:rPr>
              <a:t>s</a:t>
            </a:r>
            <a:r>
              <a:rPr lang="ar-SY" sz="2800" b="1" dirty="0">
                <a:cs typeface="Simplified Arabic" pitchFamily="2" charset="-78"/>
              </a:rPr>
              <a:t> بتغير </a:t>
            </a:r>
            <a:r>
              <a:rPr lang="ar-SY" sz="2800" b="1" i="1" dirty="0">
                <a:cs typeface="Simplified Arabic" pitchFamily="2" charset="-78"/>
                <a:sym typeface="Symbol"/>
              </a:rPr>
              <a:t></a:t>
            </a:r>
            <a:r>
              <a:rPr lang="ar-SY" sz="2800" b="1" dirty="0">
                <a:cs typeface="Simplified Arabic" pitchFamily="2" charset="-78"/>
                <a:sym typeface="Symbol"/>
              </a:rPr>
              <a:t> بين </a:t>
            </a:r>
            <a:r>
              <a:rPr lang="en-US" sz="2800" b="1" dirty="0">
                <a:cs typeface="Simplified Arabic" pitchFamily="2" charset="-78"/>
                <a:sym typeface="Symbol"/>
              </a:rPr>
              <a:t>0</a:t>
            </a:r>
            <a:r>
              <a:rPr lang="ar-SY" sz="2800" b="1" dirty="0">
                <a:cs typeface="Simplified Arabic" pitchFamily="2" charset="-78"/>
                <a:sym typeface="Symbol"/>
              </a:rPr>
              <a:t> و </a:t>
            </a:r>
            <a:r>
              <a:rPr lang="en-US" sz="2800" b="1" dirty="0">
                <a:cs typeface="Simplified Arabic" pitchFamily="2" charset="-78"/>
                <a:sym typeface="Symbol"/>
              </a:rPr>
              <a:t>1</a:t>
            </a:r>
            <a:endParaRPr lang="ar-SY" sz="2800" b="1" baseline="-25000" dirty="0">
              <a:cs typeface="Simplified Arabic" pitchFamily="2" charset="-78"/>
            </a:endParaRPr>
          </a:p>
        </p:txBody>
      </p:sp>
      <p:graphicFrame>
        <p:nvGraphicFramePr>
          <p:cNvPr id="10" name="Object 3"/>
          <p:cNvGraphicFramePr>
            <a:graphicFrameLocks noChangeAspect="1"/>
          </p:cNvGraphicFramePr>
          <p:nvPr/>
        </p:nvGraphicFramePr>
        <p:xfrm>
          <a:off x="3243263" y="5816600"/>
          <a:ext cx="1071562" cy="477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8796" name="Equation" r:id="rId12" imgW="457200" imgH="203040" progId="Equation.DSMT4">
                  <p:embed/>
                </p:oleObj>
              </mc:Choice>
              <mc:Fallback>
                <p:oleObj name="Equation" r:id="rId12" imgW="457200" imgH="203040" progId="Equation.DSMT4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43263" y="5816600"/>
                        <a:ext cx="1071562" cy="4778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3"/>
          <p:cNvGraphicFramePr>
            <a:graphicFrameLocks noChangeAspect="1"/>
          </p:cNvGraphicFramePr>
          <p:nvPr/>
        </p:nvGraphicFramePr>
        <p:xfrm>
          <a:off x="1100138" y="5786438"/>
          <a:ext cx="1254125" cy="536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8797" name="Equation" r:id="rId14" imgW="533160" imgH="228600" progId="Equation.DSMT4">
                  <p:embed/>
                </p:oleObj>
              </mc:Choice>
              <mc:Fallback>
                <p:oleObj name="Equation" r:id="rId14" imgW="533160" imgH="228600" progId="Equation.DSMT4">
                  <p:embed/>
                  <p:pic>
                    <p:nvPicPr>
                      <p:cNvPr id="0" name="Picture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00138" y="5786438"/>
                        <a:ext cx="1254125" cy="5365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3"/>
          <p:cNvGraphicFramePr>
            <a:graphicFrameLocks noChangeAspect="1"/>
          </p:cNvGraphicFramePr>
          <p:nvPr/>
        </p:nvGraphicFramePr>
        <p:xfrm>
          <a:off x="2500298" y="5876147"/>
          <a:ext cx="447675" cy="357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8798" name="Equation" r:id="rId16" imgW="190440" imgH="152280" progId="Equation.DSMT4">
                  <p:embed/>
                </p:oleObj>
              </mc:Choice>
              <mc:Fallback>
                <p:oleObj name="Equation" r:id="rId16" imgW="190440" imgH="152280" progId="Equation.DSMT4">
                  <p:embed/>
                  <p:pic>
                    <p:nvPicPr>
                      <p:cNvPr id="0" name="Picture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00298" y="5876147"/>
                        <a:ext cx="447675" cy="3571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3"/>
          <p:cNvGraphicFramePr>
            <a:graphicFrameLocks noChangeAspect="1"/>
          </p:cNvGraphicFramePr>
          <p:nvPr/>
        </p:nvGraphicFramePr>
        <p:xfrm>
          <a:off x="7459663" y="5816600"/>
          <a:ext cx="1073150" cy="477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8799" name="Equation" r:id="rId18" imgW="457200" imgH="203040" progId="Equation.DSMT4">
                  <p:embed/>
                </p:oleObj>
              </mc:Choice>
              <mc:Fallback>
                <p:oleObj name="Equation" r:id="rId18" imgW="457200" imgH="203040" progId="Equation.DSMT4">
                  <p:embed/>
                  <p:pic>
                    <p:nvPicPr>
                      <p:cNvPr id="0" name="Picture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59663" y="5816600"/>
                        <a:ext cx="1073150" cy="4778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3"/>
          <p:cNvGraphicFramePr>
            <a:graphicFrameLocks noChangeAspect="1"/>
          </p:cNvGraphicFramePr>
          <p:nvPr/>
        </p:nvGraphicFramePr>
        <p:xfrm>
          <a:off x="5418138" y="5786438"/>
          <a:ext cx="1252537" cy="536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8800" name="Equation" r:id="rId20" imgW="533160" imgH="228600" progId="Equation.DSMT4">
                  <p:embed/>
                </p:oleObj>
              </mc:Choice>
              <mc:Fallback>
                <p:oleObj name="Equation" r:id="rId20" imgW="533160" imgH="228600" progId="Equation.DSMT4">
                  <p:embed/>
                  <p:pic>
                    <p:nvPicPr>
                      <p:cNvPr id="0" name="Picture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18138" y="5786438"/>
                        <a:ext cx="1252537" cy="5365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3"/>
          <p:cNvGraphicFramePr>
            <a:graphicFrameLocks noChangeAspect="1"/>
          </p:cNvGraphicFramePr>
          <p:nvPr/>
        </p:nvGraphicFramePr>
        <p:xfrm>
          <a:off x="6858000" y="5876148"/>
          <a:ext cx="447675" cy="357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8801" name="Equation" r:id="rId22" imgW="190440" imgH="152280" progId="Equation.DSMT4">
                  <p:embed/>
                </p:oleObj>
              </mc:Choice>
              <mc:Fallback>
                <p:oleObj name="Equation" r:id="rId22" imgW="190440" imgH="152280" progId="Equation.DSMT4">
                  <p:embed/>
                  <p:pic>
                    <p:nvPicPr>
                      <p:cNvPr id="0" name="Picture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0" y="5876148"/>
                        <a:ext cx="447675" cy="3571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عنصر نائب للتاريخ 1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2017-2018</a:t>
            </a:r>
            <a:endParaRPr lang="ar-SY"/>
          </a:p>
        </p:txBody>
      </p:sp>
      <p:sp>
        <p:nvSpPr>
          <p:cNvPr id="20" name="عنصر نائب لرقم الشريحة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39</a:t>
            </a:fld>
            <a:endParaRPr lang="ar-SY"/>
          </a:p>
        </p:txBody>
      </p:sp>
      <p:sp>
        <p:nvSpPr>
          <p:cNvPr id="21" name="عنصر نائب للتذييل 2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/>
              <a:t>د. عماد الروح - منظمات الجهد المستمر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587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87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1587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7" grpId="0" animBg="1"/>
      <p:bldP spid="16" grpId="0" animBg="1"/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مربع نص 1"/>
          <p:cNvSpPr txBox="1"/>
          <p:nvPr/>
        </p:nvSpPr>
        <p:spPr>
          <a:xfrm>
            <a:off x="2357422" y="285728"/>
            <a:ext cx="6357982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SY" sz="2800" b="1" dirty="0">
                <a:solidFill>
                  <a:srgbClr val="FF0000"/>
                </a:solidFill>
                <a:cs typeface="Simplified Arabic" pitchFamily="2" charset="-78"/>
              </a:rPr>
              <a:t>تغيير القيمة المتوسطة باستخدام التقطيع</a:t>
            </a:r>
          </a:p>
        </p:txBody>
      </p:sp>
      <p:sp>
        <p:nvSpPr>
          <p:cNvPr id="3" name="مربع نص 2"/>
          <p:cNvSpPr txBox="1"/>
          <p:nvPr/>
        </p:nvSpPr>
        <p:spPr>
          <a:xfrm>
            <a:off x="357158" y="785794"/>
            <a:ext cx="8429684" cy="138499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/>
            <a:r>
              <a:rPr lang="ar-SY" sz="2800" b="1" dirty="0">
                <a:cs typeface="Simplified Arabic" pitchFamily="2" charset="-78"/>
              </a:rPr>
              <a:t>لدينا إشارة مستمرة ذات مطال ثابت </a:t>
            </a:r>
            <a:r>
              <a:rPr lang="en-US" sz="2800" b="1" i="1" dirty="0"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US" sz="2800" b="1" i="1" baseline="-25000" dirty="0">
                <a:latin typeface="Times New Roman" pitchFamily="18" charset="0"/>
                <a:cs typeface="Times New Roman" pitchFamily="18" charset="0"/>
              </a:rPr>
              <a:t>S</a:t>
            </a:r>
            <a:r>
              <a:rPr lang="ar-SY" sz="2800" b="1" baseline="-25000" dirty="0">
                <a:cs typeface="Simplified Arabic" pitchFamily="2" charset="-78"/>
              </a:rPr>
              <a:t> </a:t>
            </a:r>
            <a:r>
              <a:rPr lang="ar-SY" sz="2800" b="1" dirty="0">
                <a:cs typeface="Simplified Arabic" pitchFamily="2" charset="-78"/>
              </a:rPr>
              <a:t>يمكن تغيير القيمة المتوسطة لهذه الإشارة بتقطيعها بتردد </a:t>
            </a:r>
            <a:r>
              <a:rPr lang="en-US" sz="2800" b="1" i="1" dirty="0">
                <a:latin typeface="Times New Roman" pitchFamily="18" charset="0"/>
                <a:cs typeface="Times New Roman" pitchFamily="18" charset="0"/>
              </a:rPr>
              <a:t>F = 1/T</a:t>
            </a:r>
            <a:r>
              <a:rPr lang="ar-SY" sz="2800" b="1" i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ar-SY" sz="2800" b="1" dirty="0">
                <a:cs typeface="Simplified Arabic" pitchFamily="2" charset="-78"/>
              </a:rPr>
              <a:t>( </a:t>
            </a:r>
            <a:r>
              <a:rPr lang="en-US" sz="2800" b="1" i="1" dirty="0">
                <a:latin typeface="Times New Roman" pitchFamily="18" charset="0"/>
                <a:cs typeface="Times New Roman" pitchFamily="18" charset="0"/>
              </a:rPr>
              <a:t>T</a:t>
            </a:r>
            <a:r>
              <a:rPr lang="ar-SY" sz="2800" b="1" dirty="0">
                <a:cs typeface="Simplified Arabic" pitchFamily="2" charset="-78"/>
              </a:rPr>
              <a:t> دور التقطيع ) وبعرض نبضة </a:t>
            </a:r>
            <a:r>
              <a:rPr lang="en-US" sz="2800" b="1" i="1" dirty="0">
                <a:latin typeface="Times New Roman" pitchFamily="18" charset="0"/>
                <a:cs typeface="Times New Roman" pitchFamily="18" charset="0"/>
                <a:sym typeface="Symbol"/>
              </a:rPr>
              <a:t>T</a:t>
            </a:r>
            <a:r>
              <a:rPr lang="ar-SY" sz="2800" b="1" dirty="0">
                <a:cs typeface="Simplified Arabic" pitchFamily="2" charset="-78"/>
                <a:sym typeface="Symbol"/>
              </a:rPr>
              <a:t> (</a:t>
            </a:r>
            <a:r>
              <a:rPr lang="en-US" sz="2800" b="1" i="1" dirty="0">
                <a:latin typeface="Times New Roman" pitchFamily="18" charset="0"/>
                <a:cs typeface="Times New Roman" pitchFamily="18" charset="0"/>
                <a:sym typeface="Symbol"/>
              </a:rPr>
              <a:t></a:t>
            </a:r>
            <a:r>
              <a:rPr lang="en-US" sz="2800" b="1" dirty="0">
                <a:cs typeface="Simplified Arabic" pitchFamily="2" charset="-78"/>
                <a:sym typeface="Symbol"/>
              </a:rPr>
              <a:t> </a:t>
            </a:r>
            <a:r>
              <a:rPr lang="en-US" sz="2800" b="1" dirty="0">
                <a:latin typeface="Times New Roman" pitchFamily="18" charset="0"/>
                <a:cs typeface="Times New Roman" pitchFamily="18" charset="0"/>
                <a:sym typeface="Symbol"/>
              </a:rPr>
              <a:t>duty cycle</a:t>
            </a:r>
            <a:r>
              <a:rPr lang="ar-SY" sz="2800" b="1" dirty="0">
                <a:cs typeface="Simplified Arabic" pitchFamily="2" charset="-78"/>
                <a:sym typeface="Symbol"/>
              </a:rPr>
              <a:t>) وذلك كما يلي:</a:t>
            </a:r>
            <a:endParaRPr lang="ar-SY" sz="2800" b="1" dirty="0">
              <a:cs typeface="Simplified Arabic" pitchFamily="2" charset="-78"/>
            </a:endParaRPr>
          </a:p>
        </p:txBody>
      </p:sp>
      <p:sp>
        <p:nvSpPr>
          <p:cNvPr id="4" name="مربع نص 3"/>
          <p:cNvSpPr txBox="1"/>
          <p:nvPr/>
        </p:nvSpPr>
        <p:spPr>
          <a:xfrm>
            <a:off x="3643306" y="2196408"/>
            <a:ext cx="5143536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/>
            <a:r>
              <a:rPr lang="ar-SY" sz="2800" b="1" dirty="0">
                <a:solidFill>
                  <a:srgbClr val="C00000"/>
                </a:solidFill>
                <a:cs typeface="Simplified Arabic" pitchFamily="2" charset="-78"/>
              </a:rPr>
              <a:t>تثبيت </a:t>
            </a:r>
            <a:r>
              <a:rPr lang="en-US" sz="2800" b="1" dirty="0">
                <a:solidFill>
                  <a:srgbClr val="C00000"/>
                </a:solidFill>
                <a:cs typeface="Simplified Arabic" pitchFamily="2" charset="-78"/>
              </a:rPr>
              <a:t>T</a:t>
            </a:r>
            <a:r>
              <a:rPr lang="ar-SY" sz="2800" b="1" dirty="0">
                <a:solidFill>
                  <a:srgbClr val="C00000"/>
                </a:solidFill>
                <a:cs typeface="Simplified Arabic" pitchFamily="2" charset="-78"/>
              </a:rPr>
              <a:t> وتغيير </a:t>
            </a:r>
            <a:r>
              <a:rPr lang="en-US" sz="2800" b="1" dirty="0">
                <a:solidFill>
                  <a:srgbClr val="C00000"/>
                </a:solidFill>
                <a:cs typeface="Simplified Arabic" pitchFamily="2" charset="-78"/>
                <a:sym typeface="Symbol"/>
              </a:rPr>
              <a:t></a:t>
            </a:r>
            <a:r>
              <a:rPr lang="ar-SY" sz="2800" b="1" dirty="0">
                <a:solidFill>
                  <a:srgbClr val="C00000"/>
                </a:solidFill>
                <a:cs typeface="Simplified Arabic" pitchFamily="2" charset="-78"/>
                <a:sym typeface="Symbol"/>
              </a:rPr>
              <a:t> (تعديل عرضي)</a:t>
            </a:r>
            <a:endParaRPr lang="ar-SY" sz="2800" b="1" dirty="0">
              <a:solidFill>
                <a:srgbClr val="C00000"/>
              </a:solidFill>
              <a:cs typeface="Simplified Arabic" pitchFamily="2" charset="-78"/>
            </a:endParaRPr>
          </a:p>
        </p:txBody>
      </p:sp>
      <p:graphicFrame>
        <p:nvGraphicFramePr>
          <p:cNvPr id="123906" name="Object 3"/>
          <p:cNvGraphicFramePr>
            <a:graphicFrameLocks noChangeAspect="1"/>
          </p:cNvGraphicFramePr>
          <p:nvPr/>
        </p:nvGraphicFramePr>
        <p:xfrm>
          <a:off x="5076056" y="2708920"/>
          <a:ext cx="2874963" cy="569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934" name="Equation" r:id="rId3" imgW="1218960" imgH="241200" progId="Equation.DSMT4">
                  <p:embed/>
                </p:oleObj>
              </mc:Choice>
              <mc:Fallback>
                <p:oleObj name="Equation" r:id="rId3" imgW="1218960" imgH="2412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76056" y="2708920"/>
                        <a:ext cx="2874963" cy="5699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مربع نص 7"/>
          <p:cNvSpPr txBox="1"/>
          <p:nvPr/>
        </p:nvSpPr>
        <p:spPr>
          <a:xfrm>
            <a:off x="7605456" y="2636912"/>
            <a:ext cx="1143008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/>
            <a:r>
              <a:rPr lang="ar-SY" sz="2800" b="1" dirty="0">
                <a:solidFill>
                  <a:srgbClr val="0070C0"/>
                </a:solidFill>
                <a:cs typeface="Simplified Arabic" pitchFamily="2" charset="-78"/>
              </a:rPr>
              <a:t>مثال:</a:t>
            </a:r>
          </a:p>
        </p:txBody>
      </p:sp>
      <p:pic>
        <p:nvPicPr>
          <p:cNvPr id="14" name="صورة 13" descr="power2_fig3_3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57158" y="4338714"/>
            <a:ext cx="3060192" cy="1639824"/>
          </a:xfrm>
          <a:prstGeom prst="rect">
            <a:avLst/>
          </a:prstGeom>
        </p:spPr>
      </p:pic>
      <p:sp>
        <p:nvSpPr>
          <p:cNvPr id="9" name="عنصر نائب للتاريخ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2017-2018</a:t>
            </a:r>
            <a:endParaRPr lang="ar-SY"/>
          </a:p>
        </p:txBody>
      </p:sp>
      <p:sp>
        <p:nvSpPr>
          <p:cNvPr id="10" name="عنصر نائب لرقم الشريحة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4</a:t>
            </a:fld>
            <a:endParaRPr lang="ar-SY"/>
          </a:p>
        </p:txBody>
      </p:sp>
      <p:sp>
        <p:nvSpPr>
          <p:cNvPr id="11" name="عنصر نائب للتذييل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/>
              <a:t>د. عماد الروح - منظمات الجهد المستمر</a:t>
            </a:r>
          </a:p>
        </p:txBody>
      </p:sp>
      <p:cxnSp>
        <p:nvCxnSpPr>
          <p:cNvPr id="12" name="رابط كسهم مستقيم 11"/>
          <p:cNvCxnSpPr/>
          <p:nvPr/>
        </p:nvCxnSpPr>
        <p:spPr>
          <a:xfrm>
            <a:off x="785786" y="4683252"/>
            <a:ext cx="1714512" cy="1588"/>
          </a:xfrm>
          <a:prstGeom prst="straightConnector1">
            <a:avLst/>
          </a:prstGeom>
          <a:ln w="28575">
            <a:solidFill>
              <a:srgbClr val="0070C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رابط كسهم مستقيم 15"/>
          <p:cNvCxnSpPr/>
          <p:nvPr/>
        </p:nvCxnSpPr>
        <p:spPr>
          <a:xfrm>
            <a:off x="785786" y="5397632"/>
            <a:ext cx="1714512" cy="1588"/>
          </a:xfrm>
          <a:prstGeom prst="straightConnector1">
            <a:avLst/>
          </a:prstGeom>
          <a:ln w="28575">
            <a:solidFill>
              <a:srgbClr val="0070C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مجموعة 35"/>
          <p:cNvGrpSpPr/>
          <p:nvPr/>
        </p:nvGrpSpPr>
        <p:grpSpPr>
          <a:xfrm>
            <a:off x="467544" y="2420888"/>
            <a:ext cx="2849470" cy="1296144"/>
            <a:chOff x="467544" y="2420888"/>
            <a:chExt cx="2849470" cy="1296144"/>
          </a:xfrm>
        </p:grpSpPr>
        <p:cxnSp>
          <p:nvCxnSpPr>
            <p:cNvPr id="17" name="رابط مستقيم 16"/>
            <p:cNvCxnSpPr/>
            <p:nvPr/>
          </p:nvCxnSpPr>
          <p:spPr>
            <a:xfrm>
              <a:off x="863640" y="3068960"/>
              <a:ext cx="4680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رابط مستقيم 17"/>
            <p:cNvCxnSpPr/>
            <p:nvPr/>
          </p:nvCxnSpPr>
          <p:spPr>
            <a:xfrm>
              <a:off x="989640" y="3212976"/>
              <a:ext cx="2160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رابط مستقيم 18"/>
            <p:cNvCxnSpPr/>
            <p:nvPr/>
          </p:nvCxnSpPr>
          <p:spPr>
            <a:xfrm rot="5400000">
              <a:off x="863588" y="2816932"/>
              <a:ext cx="50405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رابط مستقيم 19"/>
            <p:cNvCxnSpPr/>
            <p:nvPr/>
          </p:nvCxnSpPr>
          <p:spPr>
            <a:xfrm rot="10800000">
              <a:off x="1115616" y="2564904"/>
              <a:ext cx="50405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رابط مستقيم 20"/>
            <p:cNvCxnSpPr/>
            <p:nvPr/>
          </p:nvCxnSpPr>
          <p:spPr>
            <a:xfrm rot="10800000">
              <a:off x="1835784" y="2564904"/>
              <a:ext cx="7920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رابط مستقيم 22"/>
            <p:cNvCxnSpPr/>
            <p:nvPr/>
          </p:nvCxnSpPr>
          <p:spPr>
            <a:xfrm rot="5400000">
              <a:off x="2465784" y="2726904"/>
              <a:ext cx="3240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رابط مستقيم 23"/>
            <p:cNvCxnSpPr/>
            <p:nvPr/>
          </p:nvCxnSpPr>
          <p:spPr>
            <a:xfrm rot="5400000">
              <a:off x="2465784" y="3548252"/>
              <a:ext cx="3240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مستطيل 24"/>
            <p:cNvSpPr/>
            <p:nvPr/>
          </p:nvSpPr>
          <p:spPr>
            <a:xfrm>
              <a:off x="2555776" y="2874881"/>
              <a:ext cx="144016" cy="50405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" name="رابط مستقيم 25"/>
            <p:cNvCxnSpPr/>
            <p:nvPr/>
          </p:nvCxnSpPr>
          <p:spPr>
            <a:xfrm rot="5400000">
              <a:off x="863588" y="3465004"/>
              <a:ext cx="50405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رابط مستقيم 26"/>
            <p:cNvCxnSpPr/>
            <p:nvPr/>
          </p:nvCxnSpPr>
          <p:spPr>
            <a:xfrm rot="10800000">
              <a:off x="1115657" y="3717032"/>
              <a:ext cx="15120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رابط مستقيم 27"/>
            <p:cNvCxnSpPr/>
            <p:nvPr/>
          </p:nvCxnSpPr>
          <p:spPr>
            <a:xfrm rot="18900000" flipH="1">
              <a:off x="1588039" y="2497256"/>
              <a:ext cx="2160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مربع نص 28"/>
            <p:cNvSpPr txBox="1"/>
            <p:nvPr/>
          </p:nvSpPr>
          <p:spPr>
            <a:xfrm>
              <a:off x="467544" y="3068960"/>
              <a:ext cx="4732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Us</a:t>
              </a:r>
            </a:p>
          </p:txBody>
        </p:sp>
        <p:sp>
          <p:nvSpPr>
            <p:cNvPr id="30" name="مربع نص 29"/>
            <p:cNvSpPr txBox="1"/>
            <p:nvPr/>
          </p:nvSpPr>
          <p:spPr>
            <a:xfrm>
              <a:off x="2890295" y="2924944"/>
              <a:ext cx="4267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V</a:t>
              </a:r>
              <a:r>
                <a:rPr lang="en-US" baseline="-25000" dirty="0"/>
                <a:t>L</a:t>
              </a:r>
            </a:p>
          </p:txBody>
        </p:sp>
        <p:cxnSp>
          <p:nvCxnSpPr>
            <p:cNvPr id="31" name="رابط مستقيم 30"/>
            <p:cNvCxnSpPr/>
            <p:nvPr/>
          </p:nvCxnSpPr>
          <p:spPr>
            <a:xfrm rot="5400000">
              <a:off x="2465816" y="3123016"/>
              <a:ext cx="900000" cy="0"/>
            </a:xfrm>
            <a:prstGeom prst="line">
              <a:avLst/>
            </a:prstGeom>
            <a:ln w="28575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مربع نص 31"/>
            <p:cNvSpPr txBox="1"/>
            <p:nvPr/>
          </p:nvSpPr>
          <p:spPr>
            <a:xfrm>
              <a:off x="1331640" y="2555612"/>
              <a:ext cx="4940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sw</a:t>
              </a:r>
              <a:endParaRPr lang="en-US" baseline="-25000" dirty="0"/>
            </a:p>
          </p:txBody>
        </p:sp>
        <p:cxnSp>
          <p:nvCxnSpPr>
            <p:cNvPr id="33" name="رابط مستقيم 32"/>
            <p:cNvCxnSpPr/>
            <p:nvPr/>
          </p:nvCxnSpPr>
          <p:spPr>
            <a:xfrm flipH="1" flipV="1">
              <a:off x="1619672" y="2420888"/>
              <a:ext cx="216024" cy="216024"/>
            </a:xfrm>
            <a:prstGeom prst="line">
              <a:avLst/>
            </a:prstGeom>
            <a:ln w="28575">
              <a:solidFill>
                <a:schemeClr val="tx1"/>
              </a:solidFill>
              <a:prstDash val="sys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مربع نص 34"/>
          <p:cNvSpPr txBox="1"/>
          <p:nvPr/>
        </p:nvSpPr>
        <p:spPr>
          <a:xfrm>
            <a:off x="539552" y="4005064"/>
            <a:ext cx="426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</a:t>
            </a:r>
            <a:r>
              <a:rPr lang="en-US" baseline="-25000" dirty="0"/>
              <a:t>L</a:t>
            </a:r>
          </a:p>
        </p:txBody>
      </p:sp>
      <p:sp>
        <p:nvSpPr>
          <p:cNvPr id="37" name="مربع نص 36"/>
          <p:cNvSpPr txBox="1"/>
          <p:nvPr/>
        </p:nvSpPr>
        <p:spPr>
          <a:xfrm>
            <a:off x="3635896" y="3212976"/>
            <a:ext cx="5143536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/>
            <a:r>
              <a:rPr lang="ar-SY" sz="2800" b="1" dirty="0">
                <a:solidFill>
                  <a:srgbClr val="C00000"/>
                </a:solidFill>
                <a:cs typeface="Simplified Arabic" pitchFamily="2" charset="-78"/>
              </a:rPr>
              <a:t>لنحسب المردود على فرض أن الحمل </a:t>
            </a:r>
            <a:r>
              <a:rPr lang="ar-SY" sz="2800" b="1" dirty="0" err="1">
                <a:solidFill>
                  <a:srgbClr val="C00000"/>
                </a:solidFill>
                <a:cs typeface="Simplified Arabic" pitchFamily="2" charset="-78"/>
              </a:rPr>
              <a:t>أومي</a:t>
            </a:r>
            <a:endParaRPr lang="ar-SY" sz="2800" b="1" dirty="0">
              <a:solidFill>
                <a:srgbClr val="C00000"/>
              </a:solidFill>
              <a:cs typeface="Simplified Arabic" pitchFamily="2" charset="-78"/>
            </a:endParaRPr>
          </a:p>
        </p:txBody>
      </p:sp>
      <p:graphicFrame>
        <p:nvGraphicFramePr>
          <p:cNvPr id="38" name="Object 3"/>
          <p:cNvGraphicFramePr>
            <a:graphicFrameLocks noChangeAspect="1"/>
          </p:cNvGraphicFramePr>
          <p:nvPr/>
        </p:nvGraphicFramePr>
        <p:xfrm>
          <a:off x="3851920" y="3664188"/>
          <a:ext cx="4313237" cy="989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935" name="Equation" r:id="rId6" imgW="1828800" imgH="419040" progId="Equation.DSMT4">
                  <p:embed/>
                </p:oleObj>
              </mc:Choice>
              <mc:Fallback>
                <p:oleObj name="Equation" r:id="rId6" imgW="1828800" imgH="419040" progId="Equation.DSMT4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51920" y="3664188"/>
                        <a:ext cx="4313237" cy="9890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" name="Object 3"/>
          <p:cNvGraphicFramePr>
            <a:graphicFrameLocks noChangeAspect="1"/>
          </p:cNvGraphicFramePr>
          <p:nvPr/>
        </p:nvGraphicFramePr>
        <p:xfrm>
          <a:off x="3881438" y="4670986"/>
          <a:ext cx="425450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936" name="Equation" r:id="rId8" imgW="1803240" imgH="419040" progId="Equation.DSMT4">
                  <p:embed/>
                </p:oleObj>
              </mc:Choice>
              <mc:Fallback>
                <p:oleObj name="Equation" r:id="rId8" imgW="1803240" imgH="419040" progId="Equation.DSMT4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81438" y="4670986"/>
                        <a:ext cx="4254500" cy="990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" name="Object 3"/>
          <p:cNvGraphicFramePr>
            <a:graphicFrameLocks noChangeAspect="1"/>
          </p:cNvGraphicFramePr>
          <p:nvPr/>
        </p:nvGraphicFramePr>
        <p:xfrm>
          <a:off x="5148064" y="5589240"/>
          <a:ext cx="2278063" cy="1020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937" name="Equation" r:id="rId10" imgW="965160" imgH="431640" progId="Equation.DSMT4">
                  <p:embed/>
                </p:oleObj>
              </mc:Choice>
              <mc:Fallback>
                <p:oleObj name="Equation" r:id="rId10" imgW="965160" imgH="431640" progId="Equation.DSMT4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48064" y="5589240"/>
                        <a:ext cx="2278063" cy="10207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cover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1239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  <p:bldP spid="35" grpId="0"/>
      <p:bldP spid="3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لتاريخ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2017-2018</a:t>
            </a:r>
            <a:endParaRPr lang="ar-SY" dirty="0"/>
          </a:p>
        </p:txBody>
      </p:sp>
      <p:sp>
        <p:nvSpPr>
          <p:cNvPr id="3" name="عنصر نائب للتذييل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/>
              <a:t>د. عماد الروح - منظمات الجهد المستمر</a:t>
            </a:r>
            <a:endParaRPr lang="ar-SY" dirty="0"/>
          </a:p>
        </p:txBody>
      </p:sp>
      <p:sp>
        <p:nvSpPr>
          <p:cNvPr id="4" name="عنصر نائب لرقم الشريحة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40</a:t>
            </a:fld>
            <a:endParaRPr lang="ar-SY" dirty="0"/>
          </a:p>
        </p:txBody>
      </p:sp>
      <p:pic>
        <p:nvPicPr>
          <p:cNvPr id="5" name="صورة 4" descr="Buck_converter_LC.bmp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283968" y="908720"/>
            <a:ext cx="4540005" cy="2049784"/>
          </a:xfrm>
          <a:prstGeom prst="rect">
            <a:avLst/>
          </a:prstGeom>
        </p:spPr>
      </p:pic>
      <p:sp>
        <p:nvSpPr>
          <p:cNvPr id="6" name="مربع نص 5"/>
          <p:cNvSpPr txBox="1"/>
          <p:nvPr/>
        </p:nvSpPr>
        <p:spPr>
          <a:xfrm>
            <a:off x="395536" y="404664"/>
            <a:ext cx="8374206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SY" sz="2800" b="1" dirty="0">
                <a:solidFill>
                  <a:srgbClr val="FF0000"/>
                </a:solidFill>
                <a:cs typeface="Simplified Arabic" pitchFamily="2" charset="-78"/>
              </a:rPr>
              <a:t>تحسين شكل جهد الخرج في المنظم </a:t>
            </a:r>
            <a:r>
              <a:rPr lang="ar-SY" sz="2800" b="1" dirty="0" err="1">
                <a:solidFill>
                  <a:srgbClr val="FF0000"/>
                </a:solidFill>
                <a:cs typeface="Simplified Arabic" pitchFamily="2" charset="-78"/>
              </a:rPr>
              <a:t>التسلسلي:</a:t>
            </a:r>
            <a:endParaRPr lang="ar-SY" sz="2800" b="1" dirty="0">
              <a:solidFill>
                <a:srgbClr val="FF0000"/>
              </a:solidFill>
              <a:cs typeface="Simplified Arabic" pitchFamily="2" charset="-78"/>
            </a:endParaRPr>
          </a:p>
        </p:txBody>
      </p:sp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11069" y="836712"/>
            <a:ext cx="4532939" cy="39673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مربع نص 7"/>
          <p:cNvSpPr txBox="1"/>
          <p:nvPr/>
        </p:nvSpPr>
        <p:spPr>
          <a:xfrm>
            <a:off x="4283968" y="3068960"/>
            <a:ext cx="4485774" cy="224676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/>
            <a:r>
              <a:rPr lang="ar-SY" sz="2800" b="1" dirty="0">
                <a:latin typeface="Simplified Arabic" pitchFamily="18" charset="-78"/>
                <a:cs typeface="Simplified Arabic" pitchFamily="18" charset="-78"/>
              </a:rPr>
              <a:t>يمكن تحسين شكل جهد الخرج باستخدام مرشح  </a:t>
            </a:r>
            <a:r>
              <a:rPr lang="en-US" sz="2800" b="1" dirty="0">
                <a:latin typeface="Simplified Arabic" pitchFamily="18" charset="-78"/>
                <a:cs typeface="Simplified Arabic" pitchFamily="18" charset="-78"/>
              </a:rPr>
              <a:t>LC</a:t>
            </a:r>
            <a:r>
              <a:rPr lang="ar-SY" sz="2800" b="1" dirty="0">
                <a:latin typeface="Simplified Arabic" pitchFamily="18" charset="-78"/>
                <a:cs typeface="Simplified Arabic" pitchFamily="18" charset="-78"/>
              </a:rPr>
              <a:t> حيث يقوم هذا المرشح بحذف المركبات المتناوبة وتمرير المركبات المستمرة فنحصل على جهد خرج ثابت.</a:t>
            </a:r>
          </a:p>
        </p:txBody>
      </p:sp>
      <p:sp>
        <p:nvSpPr>
          <p:cNvPr id="9" name="مربع نص 8"/>
          <p:cNvSpPr txBox="1"/>
          <p:nvPr/>
        </p:nvSpPr>
        <p:spPr>
          <a:xfrm>
            <a:off x="3131840" y="5373216"/>
            <a:ext cx="5637902" cy="95410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/>
            <a:r>
              <a:rPr lang="ar-SY" sz="2800" b="1" dirty="0">
                <a:latin typeface="Times New Roman" pitchFamily="18" charset="0"/>
                <a:cs typeface="Times New Roman" pitchFamily="18" charset="0"/>
              </a:rPr>
              <a:t>يعطى تردد القطع لهذا النوع من المرشحات بالعلاقة </a:t>
            </a:r>
            <a:r>
              <a:rPr lang="ar-SY" sz="2800" b="1" dirty="0" err="1">
                <a:latin typeface="Times New Roman" pitchFamily="18" charset="0"/>
                <a:cs typeface="Times New Roman" pitchFamily="18" charset="0"/>
              </a:rPr>
              <a:t>التالية:</a:t>
            </a:r>
            <a:endParaRPr lang="ar-SY" sz="2800" b="1" dirty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292866" name="Object 2"/>
          <p:cNvGraphicFramePr>
            <a:graphicFrameLocks noChangeAspect="1"/>
          </p:cNvGraphicFramePr>
          <p:nvPr/>
        </p:nvGraphicFramePr>
        <p:xfrm>
          <a:off x="683568" y="5373216"/>
          <a:ext cx="2166937" cy="982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2873" name="Equation" r:id="rId5" imgW="1066680" imgH="482400" progId="Equation.DSMT4">
                  <p:embed/>
                </p:oleObj>
              </mc:Choice>
              <mc:Fallback>
                <p:oleObj name="Equation" r:id="rId5" imgW="1066680" imgH="482400" progId="Equation.DSMT4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3568" y="5373216"/>
                        <a:ext cx="2166937" cy="9826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2" name="رابط كسهم مستقيم 11"/>
          <p:cNvCxnSpPr/>
          <p:nvPr/>
        </p:nvCxnSpPr>
        <p:spPr>
          <a:xfrm flipV="1">
            <a:off x="2339752" y="3356992"/>
            <a:ext cx="144016" cy="1944216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مستطيل 12"/>
          <p:cNvSpPr/>
          <p:nvPr/>
        </p:nvSpPr>
        <p:spPr>
          <a:xfrm>
            <a:off x="6588224" y="836712"/>
            <a:ext cx="1008112" cy="2232248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>
    <p:pull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2928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3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لتاريخ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2017-2018</a:t>
            </a:r>
            <a:endParaRPr lang="ar-SY" dirty="0"/>
          </a:p>
        </p:txBody>
      </p:sp>
      <p:sp>
        <p:nvSpPr>
          <p:cNvPr id="3" name="عنصر نائب للتذييل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/>
              <a:t>د. عماد الروح - منظمات الجهد المستمر</a:t>
            </a:r>
            <a:endParaRPr lang="ar-SY" dirty="0"/>
          </a:p>
        </p:txBody>
      </p:sp>
      <p:sp>
        <p:nvSpPr>
          <p:cNvPr id="4" name="عنصر نائب لرقم الشريحة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41</a:t>
            </a:fld>
            <a:endParaRPr lang="ar-SY" dirty="0"/>
          </a:p>
        </p:txBody>
      </p:sp>
      <p:sp>
        <p:nvSpPr>
          <p:cNvPr id="290818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90819" name="Rectangle 3"/>
          <p:cNvSpPr>
            <a:spLocks noChangeArrowheads="1"/>
          </p:cNvSpPr>
          <p:nvPr/>
        </p:nvSpPr>
        <p:spPr bwMode="auto">
          <a:xfrm>
            <a:off x="0" y="4953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10" name="Object 1"/>
          <p:cNvGraphicFramePr>
            <a:graphicFrameLocks noChangeAspect="1"/>
          </p:cNvGraphicFramePr>
          <p:nvPr/>
        </p:nvGraphicFramePr>
        <p:xfrm>
          <a:off x="6165850" y="1354286"/>
          <a:ext cx="1444625" cy="490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0885" name="Equation" r:id="rId3" imgW="711000" imgH="241200" progId="Equation.DSMT4">
                  <p:embed/>
                </p:oleObj>
              </mc:Choice>
              <mc:Fallback>
                <p:oleObj name="Equation" r:id="rId3" imgW="711000" imgH="241200" progId="Equation.DSMT4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5850" y="1354286"/>
                        <a:ext cx="1444625" cy="4905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"/>
          <p:cNvGraphicFramePr>
            <a:graphicFrameLocks noChangeAspect="1"/>
          </p:cNvGraphicFramePr>
          <p:nvPr/>
        </p:nvGraphicFramePr>
        <p:xfrm>
          <a:off x="4932040" y="3030538"/>
          <a:ext cx="3738563" cy="903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0886" name="Equation" r:id="rId5" imgW="1841400" imgH="444240" progId="Equation.DSMT4">
                  <p:embed/>
                </p:oleObj>
              </mc:Choice>
              <mc:Fallback>
                <p:oleObj name="Equation" r:id="rId5" imgW="1841400" imgH="444240" progId="Equation.DSMT4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32040" y="3030538"/>
                        <a:ext cx="3738563" cy="9032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4" name="صورة 13" descr="Buck_LRC_curves.bmp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39553" y="704994"/>
            <a:ext cx="4104454" cy="3732118"/>
          </a:xfrm>
          <a:prstGeom prst="rect">
            <a:avLst/>
          </a:prstGeom>
        </p:spPr>
      </p:pic>
      <p:sp>
        <p:nvSpPr>
          <p:cNvPr id="16" name="مربع نص 15"/>
          <p:cNvSpPr txBox="1"/>
          <p:nvPr/>
        </p:nvSpPr>
        <p:spPr>
          <a:xfrm>
            <a:off x="5004048" y="817548"/>
            <a:ext cx="3857652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SY" sz="2800" b="1" dirty="0">
                <a:solidFill>
                  <a:srgbClr val="0070C0"/>
                </a:solidFill>
                <a:cs typeface="Simplified Arabic" pitchFamily="2" charset="-78"/>
              </a:rPr>
              <a:t>القيمة المتوسطة لجهد الحمولة</a:t>
            </a:r>
          </a:p>
        </p:txBody>
      </p:sp>
      <p:sp>
        <p:nvSpPr>
          <p:cNvPr id="17" name="مربع نص 16"/>
          <p:cNvSpPr txBox="1"/>
          <p:nvPr/>
        </p:nvSpPr>
        <p:spPr>
          <a:xfrm>
            <a:off x="4788024" y="2545740"/>
            <a:ext cx="4000528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SY" sz="2800" b="1" dirty="0">
                <a:solidFill>
                  <a:srgbClr val="0070C0"/>
                </a:solidFill>
                <a:cs typeface="Simplified Arabic" pitchFamily="2" charset="-78"/>
              </a:rPr>
              <a:t>القيمة المتوسطة لتيار الحمولة</a:t>
            </a:r>
          </a:p>
        </p:txBody>
      </p:sp>
      <p:sp>
        <p:nvSpPr>
          <p:cNvPr id="18" name="مربع نص 17"/>
          <p:cNvSpPr txBox="1"/>
          <p:nvPr/>
        </p:nvSpPr>
        <p:spPr>
          <a:xfrm>
            <a:off x="4788024" y="3985900"/>
            <a:ext cx="4000528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SY" sz="2800" b="1" dirty="0">
                <a:solidFill>
                  <a:srgbClr val="0070C0"/>
                </a:solidFill>
                <a:cs typeface="Simplified Arabic" pitchFamily="2" charset="-78"/>
              </a:rPr>
              <a:t>تذبذب تيار الحمولة</a:t>
            </a:r>
          </a:p>
        </p:txBody>
      </p:sp>
      <p:graphicFrame>
        <p:nvGraphicFramePr>
          <p:cNvPr id="19" name="Object 1"/>
          <p:cNvGraphicFramePr>
            <a:graphicFrameLocks noChangeAspect="1"/>
          </p:cNvGraphicFramePr>
          <p:nvPr/>
        </p:nvGraphicFramePr>
        <p:xfrm>
          <a:off x="5580112" y="5550049"/>
          <a:ext cx="2914650" cy="903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0887" name="Equation" r:id="rId8" imgW="1434960" imgH="444240" progId="Equation.DSMT4">
                  <p:embed/>
                </p:oleObj>
              </mc:Choice>
              <mc:Fallback>
                <p:oleObj name="Equation" r:id="rId8" imgW="1434960" imgH="444240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80112" y="5550049"/>
                        <a:ext cx="2914650" cy="9032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0826" name="Object 3"/>
          <p:cNvGraphicFramePr>
            <a:graphicFrameLocks noChangeAspect="1"/>
          </p:cNvGraphicFramePr>
          <p:nvPr/>
        </p:nvGraphicFramePr>
        <p:xfrm>
          <a:off x="666006" y="4504407"/>
          <a:ext cx="1547813" cy="1012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0888" name="Equation" r:id="rId10" imgW="660240" imgH="431640" progId="Equation.DSMT4">
                  <p:embed/>
                </p:oleObj>
              </mc:Choice>
              <mc:Fallback>
                <p:oleObj name="Equation" r:id="rId10" imgW="660240" imgH="43164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6006" y="4504407"/>
                        <a:ext cx="1547813" cy="1012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8575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0827" name="Object 11"/>
          <p:cNvGraphicFramePr>
            <a:graphicFrameLocks noChangeAspect="1"/>
          </p:cNvGraphicFramePr>
          <p:nvPr/>
        </p:nvGraphicFramePr>
        <p:xfrm>
          <a:off x="2620219" y="4793332"/>
          <a:ext cx="447675" cy="357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0889" name="Equation" r:id="rId12" imgW="190440" imgH="152280" progId="Equation.DSMT4">
                  <p:embed/>
                </p:oleObj>
              </mc:Choice>
              <mc:Fallback>
                <p:oleObj name="Equation" r:id="rId12" imgW="190440" imgH="152280" progId="Equation.DSMT4">
                  <p:embed/>
                  <p:pic>
                    <p:nvPicPr>
                      <p:cNvPr id="0" name="Picture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20219" y="4793332"/>
                        <a:ext cx="447675" cy="357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8575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0828" name="Object 12"/>
          <p:cNvGraphicFramePr>
            <a:graphicFrameLocks noChangeAspect="1"/>
          </p:cNvGraphicFramePr>
          <p:nvPr/>
        </p:nvGraphicFramePr>
        <p:xfrm>
          <a:off x="3275856" y="4750470"/>
          <a:ext cx="1071563" cy="476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0890" name="Equation" r:id="rId14" imgW="457200" imgH="203040" progId="Equation.DSMT4">
                  <p:embed/>
                </p:oleObj>
              </mc:Choice>
              <mc:Fallback>
                <p:oleObj name="Equation" r:id="rId14" imgW="457200" imgH="203040" progId="Equation.DSMT4">
                  <p:embed/>
                  <p:pic>
                    <p:nvPicPr>
                      <p:cNvPr id="0" name="Picture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75856" y="4750470"/>
                        <a:ext cx="1071563" cy="476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8575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0829" name="Object 13"/>
          <p:cNvGraphicFramePr>
            <a:graphicFrameLocks noChangeAspect="1"/>
          </p:cNvGraphicFramePr>
          <p:nvPr/>
        </p:nvGraphicFramePr>
        <p:xfrm>
          <a:off x="1475656" y="5512519"/>
          <a:ext cx="2439987" cy="1012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0891" name="Equation" r:id="rId16" imgW="1041120" imgH="431640" progId="Equation.DSMT4">
                  <p:embed/>
                </p:oleObj>
              </mc:Choice>
              <mc:Fallback>
                <p:oleObj name="Equation" r:id="rId16" imgW="1041120" imgH="431640" progId="Equation.DSMT4">
                  <p:embed/>
                  <p:pic>
                    <p:nvPicPr>
                      <p:cNvPr id="0" name="Picture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5656" y="5512519"/>
                        <a:ext cx="2439987" cy="1012825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 w="28575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مربع نص 19"/>
          <p:cNvSpPr txBox="1"/>
          <p:nvPr/>
        </p:nvSpPr>
        <p:spPr>
          <a:xfrm>
            <a:off x="0" y="1353066"/>
            <a:ext cx="126188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ar-SY" sz="2000" b="1" dirty="0">
                <a:latin typeface="Times New Roman" pitchFamily="18" charset="0"/>
                <a:cs typeface="Times New Roman" pitchFamily="18" charset="0"/>
              </a:rPr>
              <a:t>الجهد على</a:t>
            </a:r>
            <a:endParaRPr lang="en-US" sz="2000" b="1" dirty="0"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ar-SY" sz="2000" b="1" dirty="0">
                <a:latin typeface="Times New Roman" pitchFamily="18" charset="0"/>
                <a:cs typeface="Times New Roman" pitchFamily="18" charset="0"/>
              </a:rPr>
              <a:t> طرفي الملف</a:t>
            </a:r>
            <a:endParaRPr lang="en-US" sz="20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1" name="مربع نص 20"/>
          <p:cNvSpPr txBox="1"/>
          <p:nvPr/>
        </p:nvSpPr>
        <p:spPr>
          <a:xfrm>
            <a:off x="299762" y="2505194"/>
            <a:ext cx="6623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ar-SY" sz="2000" b="1" dirty="0">
                <a:latin typeface="Times New Roman" pitchFamily="18" charset="0"/>
                <a:cs typeface="Times New Roman" pitchFamily="18" charset="0"/>
              </a:rPr>
              <a:t>تيار </a:t>
            </a:r>
          </a:p>
          <a:p>
            <a:pPr algn="ctr"/>
            <a:r>
              <a:rPr lang="ar-SY" sz="2000" b="1" dirty="0">
                <a:latin typeface="Times New Roman" pitchFamily="18" charset="0"/>
                <a:cs typeface="Times New Roman" pitchFamily="18" charset="0"/>
              </a:rPr>
              <a:t>الملف</a:t>
            </a:r>
            <a:endParaRPr lang="en-US" sz="20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2" name="مربع نص 21"/>
          <p:cNvSpPr txBox="1"/>
          <p:nvPr/>
        </p:nvSpPr>
        <p:spPr>
          <a:xfrm>
            <a:off x="273034" y="3441298"/>
            <a:ext cx="76335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ar-SY" sz="2000" b="1" dirty="0">
                <a:latin typeface="Times New Roman" pitchFamily="18" charset="0"/>
                <a:cs typeface="Times New Roman" pitchFamily="18" charset="0"/>
              </a:rPr>
              <a:t>تيار </a:t>
            </a:r>
          </a:p>
          <a:p>
            <a:pPr algn="ctr"/>
            <a:r>
              <a:rPr lang="ar-SY" sz="2000" b="1" dirty="0">
                <a:latin typeface="Times New Roman" pitchFamily="18" charset="0"/>
                <a:cs typeface="Times New Roman" pitchFamily="18" charset="0"/>
              </a:rPr>
              <a:t>المكثف</a:t>
            </a:r>
            <a:endParaRPr lang="en-US" sz="2000" b="1" dirty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23" name="Object 1"/>
          <p:cNvGraphicFramePr>
            <a:graphicFrameLocks noChangeAspect="1"/>
          </p:cNvGraphicFramePr>
          <p:nvPr/>
        </p:nvGraphicFramePr>
        <p:xfrm>
          <a:off x="4572000" y="1930351"/>
          <a:ext cx="4124325" cy="490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0892" name="Equation" r:id="rId18" imgW="2031840" imgH="241200" progId="Equation.DSMT4">
                  <p:embed/>
                </p:oleObj>
              </mc:Choice>
              <mc:Fallback>
                <p:oleObj name="Equation" r:id="rId18" imgW="2031840" imgH="24120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0" y="1930351"/>
                        <a:ext cx="4124325" cy="4905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مربع نص 25"/>
          <p:cNvSpPr txBox="1"/>
          <p:nvPr/>
        </p:nvSpPr>
        <p:spPr>
          <a:xfrm>
            <a:off x="395536" y="332656"/>
            <a:ext cx="8466164" cy="49244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SY" sz="2600" b="1" dirty="0">
                <a:solidFill>
                  <a:srgbClr val="FF0000"/>
                </a:solidFill>
                <a:cs typeface="Simplified Arabic" pitchFamily="2" charset="-78"/>
              </a:rPr>
              <a:t>ملاحظة: </a:t>
            </a:r>
            <a:r>
              <a:rPr lang="ar-SY" sz="2600" b="1" dirty="0">
                <a:cs typeface="Simplified Arabic" pitchFamily="2" charset="-78"/>
              </a:rPr>
              <a:t>نعتبر أن </a:t>
            </a:r>
            <a:r>
              <a:rPr lang="en-US" sz="2600" b="1" dirty="0">
                <a:latin typeface="Times New Roman" pitchFamily="18" charset="0"/>
                <a:cs typeface="Times New Roman" pitchFamily="18" charset="0"/>
              </a:rPr>
              <a:t>C</a:t>
            </a:r>
            <a:r>
              <a:rPr lang="ar-SY" sz="2600" b="1" dirty="0">
                <a:cs typeface="Simplified Arabic" pitchFamily="2" charset="-78"/>
              </a:rPr>
              <a:t> كبير كفاية بحيث يبقى الجهد على طرفي الحمولة ثابتاً</a:t>
            </a:r>
          </a:p>
        </p:txBody>
      </p:sp>
      <p:cxnSp>
        <p:nvCxnSpPr>
          <p:cNvPr id="29" name="رابط كسهم مستقيم 28"/>
          <p:cNvCxnSpPr/>
          <p:nvPr/>
        </p:nvCxnSpPr>
        <p:spPr>
          <a:xfrm flipH="1">
            <a:off x="5868144" y="3140968"/>
            <a:ext cx="792088" cy="792088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مربع نص 29"/>
          <p:cNvSpPr txBox="1"/>
          <p:nvPr/>
        </p:nvSpPr>
        <p:spPr>
          <a:xfrm>
            <a:off x="5428601" y="3789040"/>
            <a:ext cx="4395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0</a:t>
            </a:r>
          </a:p>
        </p:txBody>
      </p:sp>
      <p:graphicFrame>
        <p:nvGraphicFramePr>
          <p:cNvPr id="12" name="Object 1"/>
          <p:cNvGraphicFramePr>
            <a:graphicFrameLocks noChangeAspect="1"/>
          </p:cNvGraphicFramePr>
          <p:nvPr/>
        </p:nvGraphicFramePr>
        <p:xfrm>
          <a:off x="5500762" y="4509120"/>
          <a:ext cx="2887662" cy="903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0893" name="Equation" r:id="rId20" imgW="1422360" imgH="444240" progId="Equation.DSMT4">
                  <p:embed/>
                </p:oleObj>
              </mc:Choice>
              <mc:Fallback>
                <p:oleObj name="Equation" r:id="rId20" imgW="1422360" imgH="444240" progId="Equation.DSMT4">
                  <p:embed/>
                  <p:pic>
                    <p:nvPicPr>
                      <p:cNvPr id="0" name="Picture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00762" y="4509120"/>
                        <a:ext cx="2887662" cy="9032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500"/>
                            </p:stCondLst>
                            <p:childTnLst>
                              <p:par>
                                <p:cTn id="4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1" dur="500"/>
                                        <p:tgtEl>
                                          <p:spTgt spid="2908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6" dur="500"/>
                                        <p:tgtEl>
                                          <p:spTgt spid="2908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9" dur="500"/>
                                        <p:tgtEl>
                                          <p:spTgt spid="2908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4" dur="500"/>
                                        <p:tgtEl>
                                          <p:spTgt spid="2908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  <p:bldP spid="30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صورة 9" descr="Buck_iL_curves.bmp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95536" y="1916832"/>
            <a:ext cx="4378641" cy="1954896"/>
          </a:xfrm>
          <a:prstGeom prst="rect">
            <a:avLst/>
          </a:prstGeom>
        </p:spPr>
      </p:pic>
      <p:sp>
        <p:nvSpPr>
          <p:cNvPr id="12" name="مربع نص 11"/>
          <p:cNvSpPr txBox="1"/>
          <p:nvPr/>
        </p:nvSpPr>
        <p:spPr>
          <a:xfrm>
            <a:off x="395536" y="332656"/>
            <a:ext cx="8393016" cy="455509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SY" sz="2800" b="1" dirty="0">
                <a:solidFill>
                  <a:srgbClr val="0070C0"/>
                </a:solidFill>
                <a:cs typeface="Simplified Arabic" pitchFamily="2" charset="-78"/>
              </a:rPr>
              <a:t>تصميم </a:t>
            </a:r>
            <a:r>
              <a:rPr lang="ar-SY" sz="2800" b="1" dirty="0" err="1">
                <a:solidFill>
                  <a:srgbClr val="0070C0"/>
                </a:solidFill>
                <a:cs typeface="Simplified Arabic" pitchFamily="2" charset="-78"/>
              </a:rPr>
              <a:t>المرشح:</a:t>
            </a:r>
            <a:endParaRPr lang="ar-SY" sz="2800" b="1" dirty="0">
              <a:solidFill>
                <a:srgbClr val="0070C0"/>
              </a:solidFill>
              <a:cs typeface="Simplified Arabic" pitchFamily="2" charset="-78"/>
            </a:endParaRPr>
          </a:p>
          <a:p>
            <a:pPr algn="just">
              <a:spcBef>
                <a:spcPts val="1200"/>
              </a:spcBef>
            </a:pPr>
            <a:r>
              <a:rPr lang="ar-SY" sz="2800" b="1" dirty="0">
                <a:solidFill>
                  <a:srgbClr val="FF0000"/>
                </a:solidFill>
                <a:cs typeface="Simplified Arabic" pitchFamily="2" charset="-78"/>
              </a:rPr>
              <a:t>خطوة 1:</a:t>
            </a:r>
            <a:r>
              <a:rPr lang="ar-SY" sz="2800" b="1" dirty="0">
                <a:cs typeface="Simplified Arabic" pitchFamily="2" charset="-78"/>
              </a:rPr>
              <a:t> حساب قيمة الملف الحدية </a:t>
            </a:r>
            <a:r>
              <a:rPr lang="en-US" sz="2800" b="1" dirty="0" err="1">
                <a:latin typeface="Times New Roman" pitchFamily="18" charset="0"/>
                <a:cs typeface="Times New Roman" pitchFamily="18" charset="0"/>
              </a:rPr>
              <a:t>L</a:t>
            </a:r>
            <a:r>
              <a:rPr lang="en-US" sz="2800" b="1" baseline="-25000" dirty="0" err="1">
                <a:latin typeface="Times New Roman" pitchFamily="18" charset="0"/>
                <a:cs typeface="Times New Roman" pitchFamily="18" charset="0"/>
              </a:rPr>
              <a:t>cr</a:t>
            </a:r>
            <a:r>
              <a:rPr lang="ar-SY" sz="2800" b="1" dirty="0">
                <a:cs typeface="Simplified Arabic" pitchFamily="2" charset="-78"/>
              </a:rPr>
              <a:t> بين نمط العمل المستمر </a:t>
            </a:r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CCM</a:t>
            </a:r>
            <a:r>
              <a:rPr lang="ar-SY" sz="2800" b="1" dirty="0">
                <a:cs typeface="Simplified Arabic" pitchFamily="2" charset="-78"/>
              </a:rPr>
              <a:t> ونمط العمل الغير مستمر </a:t>
            </a:r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DCM</a:t>
            </a:r>
            <a:r>
              <a:rPr lang="ar-SY" sz="2800" b="1" dirty="0">
                <a:cs typeface="Simplified Arabic" pitchFamily="2" charset="-78"/>
              </a:rPr>
              <a:t> بالعلاقة </a:t>
            </a:r>
            <a:r>
              <a:rPr lang="ar-SY" sz="2800" b="1" dirty="0" err="1">
                <a:cs typeface="Simplified Arabic" pitchFamily="2" charset="-78"/>
              </a:rPr>
              <a:t>التالية:</a:t>
            </a:r>
            <a:endParaRPr lang="ar-SY" sz="2800" b="1" dirty="0">
              <a:cs typeface="Simplified Arabic" pitchFamily="2" charset="-78"/>
            </a:endParaRPr>
          </a:p>
          <a:p>
            <a:pPr algn="just"/>
            <a:endParaRPr lang="ar-SY" sz="2800" b="1" dirty="0">
              <a:cs typeface="Simplified Arabic" pitchFamily="2" charset="-78"/>
            </a:endParaRPr>
          </a:p>
          <a:p>
            <a:pPr algn="just"/>
            <a:endParaRPr lang="ar-SY" sz="2800" b="1" dirty="0">
              <a:cs typeface="Simplified Arabic" pitchFamily="2" charset="-78"/>
            </a:endParaRPr>
          </a:p>
          <a:p>
            <a:pPr algn="just"/>
            <a:endParaRPr lang="ar-SY" sz="2800" b="1" dirty="0">
              <a:solidFill>
                <a:srgbClr val="FF0000"/>
              </a:solidFill>
              <a:cs typeface="Simplified Arabic" pitchFamily="2" charset="-78"/>
            </a:endParaRPr>
          </a:p>
          <a:p>
            <a:pPr algn="just"/>
            <a:endParaRPr lang="ar-SY" sz="2800" b="1" dirty="0">
              <a:solidFill>
                <a:srgbClr val="FF0000"/>
              </a:solidFill>
              <a:cs typeface="Simplified Arabic" pitchFamily="2" charset="-78"/>
            </a:endParaRPr>
          </a:p>
          <a:p>
            <a:pPr algn="just"/>
            <a:endParaRPr lang="ar-SY" sz="2800" b="1" dirty="0">
              <a:solidFill>
                <a:srgbClr val="FF0000"/>
              </a:solidFill>
              <a:cs typeface="Simplified Arabic" pitchFamily="2" charset="-78"/>
            </a:endParaRPr>
          </a:p>
          <a:p>
            <a:pPr algn="just"/>
            <a:r>
              <a:rPr lang="ar-SY" sz="2800" b="1" dirty="0">
                <a:solidFill>
                  <a:srgbClr val="FF0000"/>
                </a:solidFill>
                <a:cs typeface="Simplified Arabic" pitchFamily="2" charset="-78"/>
              </a:rPr>
              <a:t>خطوة 2:</a:t>
            </a:r>
            <a:r>
              <a:rPr lang="ar-SY" sz="2800" b="1" dirty="0">
                <a:cs typeface="Simplified Arabic" pitchFamily="2" charset="-78"/>
              </a:rPr>
              <a:t> تحديد قيمة الملف بقيمة أكبر من السابقة ويمكن حسابها بناءً على تذبذب محدد من العلاقة </a:t>
            </a:r>
            <a:r>
              <a:rPr lang="ar-SY" sz="2800" b="1" dirty="0" err="1">
                <a:cs typeface="Simplified Arabic" pitchFamily="2" charset="-78"/>
              </a:rPr>
              <a:t>التالية:</a:t>
            </a:r>
            <a:endParaRPr lang="ar-SY" sz="2800" b="1" dirty="0">
              <a:cs typeface="Simplified Arabic" pitchFamily="2" charset="-78"/>
            </a:endParaRPr>
          </a:p>
        </p:txBody>
      </p:sp>
      <p:sp>
        <p:nvSpPr>
          <p:cNvPr id="2" name="عنصر نائب للتاريخ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2017-2018</a:t>
            </a:r>
            <a:endParaRPr lang="ar-SY" dirty="0"/>
          </a:p>
        </p:txBody>
      </p:sp>
      <p:sp>
        <p:nvSpPr>
          <p:cNvPr id="3" name="عنصر نائب للتذييل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/>
              <a:t>د. عماد الروح - منظمات الجهد المستمر</a:t>
            </a:r>
            <a:endParaRPr lang="ar-SY" dirty="0"/>
          </a:p>
        </p:txBody>
      </p:sp>
      <p:sp>
        <p:nvSpPr>
          <p:cNvPr id="4" name="عنصر نائب لرقم الشريحة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42</a:t>
            </a:fld>
            <a:endParaRPr lang="ar-SY" dirty="0"/>
          </a:p>
        </p:txBody>
      </p:sp>
      <p:graphicFrame>
        <p:nvGraphicFramePr>
          <p:cNvPr id="291846" name="Object 6"/>
          <p:cNvGraphicFramePr>
            <a:graphicFrameLocks noChangeAspect="1"/>
          </p:cNvGraphicFramePr>
          <p:nvPr/>
        </p:nvGraphicFramePr>
        <p:xfrm>
          <a:off x="5292080" y="2276872"/>
          <a:ext cx="2449513" cy="1008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1861" name="Equation" r:id="rId4" imgW="1206360" imgH="495000" progId="Equation.DSMT4">
                  <p:embed/>
                </p:oleObj>
              </mc:Choice>
              <mc:Fallback>
                <p:oleObj name="Equation" r:id="rId4" imgW="1206360" imgH="495000" progId="Equation.DSMT4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92080" y="2276872"/>
                        <a:ext cx="2449513" cy="10080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1848" name="Object 7"/>
          <p:cNvGraphicFramePr>
            <a:graphicFrameLocks noChangeAspect="1"/>
          </p:cNvGraphicFramePr>
          <p:nvPr/>
        </p:nvGraphicFramePr>
        <p:xfrm>
          <a:off x="3347864" y="5190009"/>
          <a:ext cx="2914650" cy="903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1862" name="Equation" r:id="rId6" imgW="1434960" imgH="444240" progId="Equation.DSMT4">
                  <p:embed/>
                </p:oleObj>
              </mc:Choice>
              <mc:Fallback>
                <p:oleObj name="Equation" r:id="rId6" imgW="1434960" imgH="444240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47864" y="5190009"/>
                        <a:ext cx="2914650" cy="9032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cover dir="ld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لتاريخ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2017-2018</a:t>
            </a:r>
            <a:endParaRPr lang="ar-SY" dirty="0"/>
          </a:p>
        </p:txBody>
      </p:sp>
      <p:sp>
        <p:nvSpPr>
          <p:cNvPr id="3" name="عنصر نائب للتذييل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/>
              <a:t>د. عماد الروح - منظمات الجهد المستمر</a:t>
            </a:r>
            <a:endParaRPr lang="ar-SY" dirty="0"/>
          </a:p>
        </p:txBody>
      </p:sp>
      <p:sp>
        <p:nvSpPr>
          <p:cNvPr id="4" name="عنصر نائب لرقم الشريحة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43</a:t>
            </a:fld>
            <a:endParaRPr lang="ar-SY" dirty="0"/>
          </a:p>
        </p:txBody>
      </p:sp>
      <p:pic>
        <p:nvPicPr>
          <p:cNvPr id="5" name="صورة 4" descr="Buck_LRC_curves_iC_vc.bmp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23528" y="2060848"/>
            <a:ext cx="5289058" cy="3240360"/>
          </a:xfrm>
          <a:prstGeom prst="rect">
            <a:avLst/>
          </a:prstGeom>
        </p:spPr>
      </p:pic>
      <p:graphicFrame>
        <p:nvGraphicFramePr>
          <p:cNvPr id="6" name="Object 1"/>
          <p:cNvGraphicFramePr>
            <a:graphicFrameLocks noChangeAspect="1"/>
          </p:cNvGraphicFramePr>
          <p:nvPr/>
        </p:nvGraphicFramePr>
        <p:xfrm>
          <a:off x="5508104" y="2852986"/>
          <a:ext cx="2811463" cy="1008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5641" name="Equation" r:id="rId4" imgW="1384200" imgH="495000" progId="Equation.DSMT4">
                  <p:embed/>
                </p:oleObj>
              </mc:Choice>
              <mc:Fallback>
                <p:oleObj name="Equation" r:id="rId4" imgW="1384200" imgH="495000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08104" y="2852986"/>
                        <a:ext cx="2811463" cy="10080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مربع نص 6"/>
          <p:cNvSpPr txBox="1"/>
          <p:nvPr/>
        </p:nvSpPr>
        <p:spPr>
          <a:xfrm>
            <a:off x="395536" y="476672"/>
            <a:ext cx="8393016" cy="181588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/>
            <a:r>
              <a:rPr lang="ar-SY" sz="2800" b="1" dirty="0">
                <a:solidFill>
                  <a:srgbClr val="0070C0"/>
                </a:solidFill>
                <a:cs typeface="Simplified Arabic" pitchFamily="2" charset="-78"/>
              </a:rPr>
              <a:t>تصميم </a:t>
            </a:r>
            <a:r>
              <a:rPr lang="ar-SY" sz="2800" b="1" dirty="0" err="1">
                <a:solidFill>
                  <a:srgbClr val="0070C0"/>
                </a:solidFill>
                <a:cs typeface="Simplified Arabic" pitchFamily="2" charset="-78"/>
              </a:rPr>
              <a:t>المرشح:</a:t>
            </a:r>
            <a:endParaRPr lang="ar-SY" sz="2800" b="1" dirty="0">
              <a:solidFill>
                <a:srgbClr val="0070C0"/>
              </a:solidFill>
              <a:cs typeface="Simplified Arabic" pitchFamily="2" charset="-78"/>
            </a:endParaRPr>
          </a:p>
          <a:p>
            <a:pPr algn="just"/>
            <a:r>
              <a:rPr lang="ar-SY" sz="2800" b="1" dirty="0">
                <a:solidFill>
                  <a:srgbClr val="FF0000"/>
                </a:solidFill>
                <a:cs typeface="Simplified Arabic" pitchFamily="2" charset="-78"/>
              </a:rPr>
              <a:t>خطوة 3: </a:t>
            </a:r>
            <a:r>
              <a:rPr lang="ar-SY" sz="2800" b="1" dirty="0">
                <a:cs typeface="Simplified Arabic" pitchFamily="2" charset="-78"/>
              </a:rPr>
              <a:t>ثم يتم اختيار قيمة المكثف بناءً على تذبذب جهد الخرج الأعظمي المسموح على طرفي المكثف </a:t>
            </a:r>
            <a:r>
              <a:rPr lang="en-US" sz="2800" b="1" dirty="0" err="1">
                <a:latin typeface="Times New Roman" pitchFamily="18" charset="0"/>
                <a:cs typeface="Times New Roman" pitchFamily="18" charset="0"/>
              </a:rPr>
              <a:t>Vr</a:t>
            </a:r>
            <a:r>
              <a:rPr lang="ar-SY" sz="2800" b="1" dirty="0">
                <a:cs typeface="Simplified Arabic" pitchFamily="2" charset="-78"/>
              </a:rPr>
              <a:t> حيث تعطى قيمة المكثف بالعلاقة </a:t>
            </a:r>
            <a:r>
              <a:rPr lang="ar-SY" sz="2800" b="1" dirty="0" err="1">
                <a:cs typeface="Simplified Arabic" pitchFamily="2" charset="-78"/>
              </a:rPr>
              <a:t>التالية:</a:t>
            </a:r>
            <a:endParaRPr lang="ar-SY" sz="2800" b="1" dirty="0">
              <a:cs typeface="Simplified Arabic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لتاريخ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2017-2018</a:t>
            </a:r>
            <a:endParaRPr lang="ar-SY" dirty="0"/>
          </a:p>
        </p:txBody>
      </p:sp>
      <p:sp>
        <p:nvSpPr>
          <p:cNvPr id="3" name="عنصر نائب للتذييل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/>
              <a:t>د. عماد الروح - منظمات الجهد المستمر</a:t>
            </a:r>
            <a:endParaRPr lang="ar-SY" dirty="0"/>
          </a:p>
        </p:txBody>
      </p:sp>
      <p:sp>
        <p:nvSpPr>
          <p:cNvPr id="4" name="عنصر نائب لرقم الشريحة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44</a:t>
            </a:fld>
            <a:endParaRPr lang="ar-SY" dirty="0"/>
          </a:p>
        </p:txBody>
      </p:sp>
      <p:sp>
        <p:nvSpPr>
          <p:cNvPr id="7" name="مربع نص 6"/>
          <p:cNvSpPr txBox="1"/>
          <p:nvPr/>
        </p:nvSpPr>
        <p:spPr>
          <a:xfrm>
            <a:off x="395536" y="404664"/>
            <a:ext cx="8374206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SY" sz="2800" b="1" dirty="0">
                <a:solidFill>
                  <a:srgbClr val="FF0000"/>
                </a:solidFill>
                <a:cs typeface="Simplified Arabic" pitchFamily="2" charset="-78"/>
              </a:rPr>
              <a:t>تحسين شكل جهد الخرج في المنظم </a:t>
            </a:r>
            <a:r>
              <a:rPr lang="ar-SY" sz="2800" b="1" dirty="0" err="1">
                <a:solidFill>
                  <a:srgbClr val="FF0000"/>
                </a:solidFill>
                <a:cs typeface="Simplified Arabic" pitchFamily="2" charset="-78"/>
              </a:rPr>
              <a:t>التفرعي:</a:t>
            </a:r>
            <a:endParaRPr lang="ar-SY" sz="2800" b="1" dirty="0">
              <a:solidFill>
                <a:srgbClr val="FF0000"/>
              </a:solidFill>
              <a:cs typeface="Simplified Arabic" pitchFamily="2" charset="-78"/>
            </a:endParaRPr>
          </a:p>
        </p:txBody>
      </p:sp>
      <p:pic>
        <p:nvPicPr>
          <p:cNvPr id="8" name="صورة 7" descr="boost_LRC.bmp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192079" y="908720"/>
            <a:ext cx="4340361" cy="2244857"/>
          </a:xfrm>
          <a:prstGeom prst="rect">
            <a:avLst/>
          </a:prstGeom>
        </p:spPr>
      </p:pic>
      <p:sp>
        <p:nvSpPr>
          <p:cNvPr id="11" name="مربع نص 10"/>
          <p:cNvSpPr txBox="1"/>
          <p:nvPr/>
        </p:nvSpPr>
        <p:spPr>
          <a:xfrm>
            <a:off x="3995936" y="3414479"/>
            <a:ext cx="4824536" cy="224676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/>
            <a:r>
              <a:rPr lang="ar-SY" sz="2800" b="1" dirty="0" err="1">
                <a:solidFill>
                  <a:srgbClr val="FF0000"/>
                </a:solidFill>
                <a:cs typeface="Simplified Arabic" pitchFamily="2" charset="-78"/>
              </a:rPr>
              <a:t>فرضيات:</a:t>
            </a:r>
            <a:endParaRPr lang="ar-SY" sz="2800" b="1" dirty="0">
              <a:solidFill>
                <a:srgbClr val="FF0000"/>
              </a:solidFill>
              <a:cs typeface="Simplified Arabic" pitchFamily="2" charset="-78"/>
            </a:endParaRPr>
          </a:p>
          <a:p>
            <a:pPr algn="just">
              <a:buFontTx/>
              <a:buChar char="-"/>
            </a:pPr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L </a:t>
            </a:r>
            <a:r>
              <a:rPr lang="ar-SY" sz="28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ar-SY" sz="2800" b="1" dirty="0">
                <a:cs typeface="Simplified Arabic" pitchFamily="2" charset="-78"/>
              </a:rPr>
              <a:t>كبير كفاية بحيث يبقى تيار المنبع </a:t>
            </a:r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2800" b="1" baseline="-25000" dirty="0">
                <a:latin typeface="Times New Roman" pitchFamily="18" charset="0"/>
                <a:cs typeface="Times New Roman" pitchFamily="18" charset="0"/>
              </a:rPr>
              <a:t>s</a:t>
            </a:r>
            <a:r>
              <a:rPr lang="ar-SY" sz="2800" b="1" dirty="0">
                <a:cs typeface="Simplified Arabic" pitchFamily="2" charset="-78"/>
              </a:rPr>
              <a:t> (ثابت</a:t>
            </a:r>
            <a:r>
              <a:rPr lang="ar-SY" sz="2800" b="1" dirty="0" err="1">
                <a:cs typeface="Simplified Arabic" pitchFamily="2" charset="-78"/>
              </a:rPr>
              <a:t>)</a:t>
            </a:r>
            <a:endParaRPr lang="ar-SY" sz="2800" b="1" dirty="0">
              <a:cs typeface="Simplified Arabic" pitchFamily="2" charset="-78"/>
            </a:endParaRPr>
          </a:p>
          <a:p>
            <a:pPr algn="just">
              <a:buFontTx/>
              <a:buChar char="-"/>
            </a:pPr>
            <a:r>
              <a:rPr lang="ar-SY" sz="2800" b="1" dirty="0">
                <a:cs typeface="Simplified Arabic" pitchFamily="2" charset="-78"/>
              </a:rPr>
              <a:t> </a:t>
            </a:r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C</a:t>
            </a:r>
            <a:r>
              <a:rPr lang="ar-SY" sz="2800" b="1" dirty="0">
                <a:cs typeface="Simplified Arabic" pitchFamily="2" charset="-78"/>
              </a:rPr>
              <a:t> كبير كفاية بحيث يبقى جهد الخرج </a:t>
            </a:r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sz="2800" b="1" baseline="-25000" dirty="0">
                <a:latin typeface="Times New Roman" pitchFamily="18" charset="0"/>
                <a:cs typeface="Times New Roman" pitchFamily="18" charset="0"/>
              </a:rPr>
              <a:t>L</a:t>
            </a:r>
            <a:r>
              <a:rPr lang="ar-SY" sz="2800" b="1" dirty="0">
                <a:cs typeface="Simplified Arabic" pitchFamily="2" charset="-78"/>
              </a:rPr>
              <a:t> (ثابت</a:t>
            </a:r>
            <a:r>
              <a:rPr lang="ar-SY" sz="2800" b="1" dirty="0" err="1">
                <a:cs typeface="Simplified Arabic" pitchFamily="2" charset="-78"/>
              </a:rPr>
              <a:t>)</a:t>
            </a:r>
            <a:endParaRPr lang="ar-SY" sz="2800" b="1" dirty="0">
              <a:cs typeface="Simplified Arabic" pitchFamily="2" charset="-78"/>
            </a:endParaRPr>
          </a:p>
        </p:txBody>
      </p:sp>
      <p:pic>
        <p:nvPicPr>
          <p:cNvPr id="9" name="صورة 8" descr="boost_LRC_curves.bmp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51520" y="1332078"/>
            <a:ext cx="3672408" cy="3897122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لتاريخ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2017-2018</a:t>
            </a:r>
            <a:endParaRPr lang="ar-SY" dirty="0"/>
          </a:p>
        </p:txBody>
      </p:sp>
      <p:sp>
        <p:nvSpPr>
          <p:cNvPr id="3" name="عنصر نائب للتذييل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/>
              <a:t>د. عماد الروح - منظمات الجهد المستمر</a:t>
            </a:r>
            <a:endParaRPr lang="ar-SY" dirty="0"/>
          </a:p>
        </p:txBody>
      </p:sp>
      <p:sp>
        <p:nvSpPr>
          <p:cNvPr id="4" name="عنصر نائب لرقم الشريحة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45</a:t>
            </a:fld>
            <a:endParaRPr lang="ar-SY" dirty="0"/>
          </a:p>
        </p:txBody>
      </p:sp>
      <p:sp>
        <p:nvSpPr>
          <p:cNvPr id="7" name="مربع نص 6"/>
          <p:cNvSpPr txBox="1"/>
          <p:nvPr/>
        </p:nvSpPr>
        <p:spPr>
          <a:xfrm>
            <a:off x="395536" y="404664"/>
            <a:ext cx="8374206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SY" sz="2800" b="1" dirty="0">
                <a:solidFill>
                  <a:srgbClr val="FF0000"/>
                </a:solidFill>
                <a:cs typeface="Simplified Arabic" pitchFamily="2" charset="-78"/>
              </a:rPr>
              <a:t>تحسين شكل جهد الخرج في المنظم </a:t>
            </a:r>
            <a:r>
              <a:rPr lang="ar-SY" sz="2800" b="1" dirty="0" err="1">
                <a:solidFill>
                  <a:srgbClr val="FF0000"/>
                </a:solidFill>
                <a:cs typeface="Simplified Arabic" pitchFamily="2" charset="-78"/>
              </a:rPr>
              <a:t>التفرعي:</a:t>
            </a:r>
            <a:endParaRPr lang="ar-SY" sz="2800" b="1" dirty="0">
              <a:solidFill>
                <a:srgbClr val="FF0000"/>
              </a:solidFill>
              <a:cs typeface="Simplified Arabic" pitchFamily="2" charset="-78"/>
            </a:endParaRPr>
          </a:p>
        </p:txBody>
      </p:sp>
      <p:pic>
        <p:nvPicPr>
          <p:cNvPr id="8" name="صورة 7" descr="boost_LRC.bmp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192079" y="908720"/>
            <a:ext cx="4340361" cy="2244857"/>
          </a:xfrm>
          <a:prstGeom prst="rect">
            <a:avLst/>
          </a:prstGeom>
        </p:spPr>
      </p:pic>
      <p:sp>
        <p:nvSpPr>
          <p:cNvPr id="12" name="مربع نص 11"/>
          <p:cNvSpPr txBox="1"/>
          <p:nvPr/>
        </p:nvSpPr>
        <p:spPr>
          <a:xfrm>
            <a:off x="4932040" y="3356992"/>
            <a:ext cx="3857652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SY" sz="2800" b="1" dirty="0">
                <a:solidFill>
                  <a:srgbClr val="0070C0"/>
                </a:solidFill>
                <a:cs typeface="Simplified Arabic" pitchFamily="2" charset="-78"/>
              </a:rPr>
              <a:t>القيمة المتوسطة لجهد الحمولة</a:t>
            </a:r>
          </a:p>
        </p:txBody>
      </p:sp>
      <p:graphicFrame>
        <p:nvGraphicFramePr>
          <p:cNvPr id="13" name="Object 3"/>
          <p:cNvGraphicFramePr>
            <a:graphicFrameLocks noChangeAspect="1"/>
          </p:cNvGraphicFramePr>
          <p:nvPr/>
        </p:nvGraphicFramePr>
        <p:xfrm>
          <a:off x="5796136" y="3861048"/>
          <a:ext cx="2235200" cy="101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3601" name="Equation" r:id="rId4" imgW="952200" imgH="431640" progId="Equation.DSMT4">
                  <p:embed/>
                </p:oleObj>
              </mc:Choice>
              <mc:Fallback>
                <p:oleObj name="Equation" r:id="rId4" imgW="952200" imgH="431640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96136" y="3861048"/>
                        <a:ext cx="2235200" cy="1016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مربع نص 13"/>
          <p:cNvSpPr txBox="1"/>
          <p:nvPr/>
        </p:nvSpPr>
        <p:spPr>
          <a:xfrm>
            <a:off x="4860032" y="4922004"/>
            <a:ext cx="3857652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SY" sz="2800" b="1" dirty="0">
                <a:solidFill>
                  <a:srgbClr val="0070C0"/>
                </a:solidFill>
                <a:cs typeface="Simplified Arabic" pitchFamily="2" charset="-78"/>
              </a:rPr>
              <a:t>القيمة المتوسطة لتيار الملف</a:t>
            </a:r>
          </a:p>
        </p:txBody>
      </p:sp>
      <p:graphicFrame>
        <p:nvGraphicFramePr>
          <p:cNvPr id="15" name="Object 3"/>
          <p:cNvGraphicFramePr>
            <a:graphicFrameLocks noChangeAspect="1"/>
          </p:cNvGraphicFramePr>
          <p:nvPr/>
        </p:nvGraphicFramePr>
        <p:xfrm>
          <a:off x="5436096" y="5437336"/>
          <a:ext cx="2620962" cy="101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3602" name="Equation" r:id="rId6" imgW="1117440" imgH="431640" progId="Equation.DSMT4">
                  <p:embed/>
                </p:oleObj>
              </mc:Choice>
              <mc:Fallback>
                <p:oleObj name="Equation" r:id="rId6" imgW="1117440" imgH="43164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36096" y="5437336"/>
                        <a:ext cx="2620962" cy="1016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" name="صورة 15" descr="boost_LRC_curves.bmp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51520" y="1332078"/>
            <a:ext cx="3672408" cy="389712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لتاريخ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2017-2018</a:t>
            </a:r>
            <a:endParaRPr lang="ar-SY" dirty="0"/>
          </a:p>
        </p:txBody>
      </p:sp>
      <p:sp>
        <p:nvSpPr>
          <p:cNvPr id="3" name="عنصر نائب للتذييل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/>
              <a:t>د. عماد الروح - منظمات الجهد المستمر</a:t>
            </a:r>
            <a:endParaRPr lang="ar-SY" dirty="0"/>
          </a:p>
        </p:txBody>
      </p:sp>
      <p:sp>
        <p:nvSpPr>
          <p:cNvPr id="4" name="عنصر نائب لرقم الشريحة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46</a:t>
            </a:fld>
            <a:endParaRPr lang="ar-SY" dirty="0"/>
          </a:p>
        </p:txBody>
      </p:sp>
      <p:sp>
        <p:nvSpPr>
          <p:cNvPr id="7" name="مربع نص 6"/>
          <p:cNvSpPr txBox="1"/>
          <p:nvPr/>
        </p:nvSpPr>
        <p:spPr>
          <a:xfrm>
            <a:off x="395536" y="404664"/>
            <a:ext cx="8374206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SY" sz="2800" b="1" dirty="0">
                <a:solidFill>
                  <a:srgbClr val="FF0000"/>
                </a:solidFill>
                <a:cs typeface="Simplified Arabic" pitchFamily="2" charset="-78"/>
              </a:rPr>
              <a:t>تحسين شكل جهد الخرج في المنظم </a:t>
            </a:r>
            <a:r>
              <a:rPr lang="ar-SY" sz="2800" b="1" dirty="0" err="1">
                <a:solidFill>
                  <a:srgbClr val="FF0000"/>
                </a:solidFill>
                <a:cs typeface="Simplified Arabic" pitchFamily="2" charset="-78"/>
              </a:rPr>
              <a:t>التفرعي:</a:t>
            </a:r>
            <a:endParaRPr lang="ar-SY" sz="2800" b="1" dirty="0">
              <a:solidFill>
                <a:srgbClr val="FF0000"/>
              </a:solidFill>
              <a:cs typeface="Simplified Arabic" pitchFamily="2" charset="-78"/>
            </a:endParaRPr>
          </a:p>
        </p:txBody>
      </p:sp>
      <p:pic>
        <p:nvPicPr>
          <p:cNvPr id="8" name="صورة 7" descr="boost_LRC.bmp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192079" y="908720"/>
            <a:ext cx="4340361" cy="2244857"/>
          </a:xfrm>
          <a:prstGeom prst="rect">
            <a:avLst/>
          </a:prstGeom>
        </p:spPr>
      </p:pic>
      <p:sp>
        <p:nvSpPr>
          <p:cNvPr id="16" name="مربع نص 15"/>
          <p:cNvSpPr txBox="1"/>
          <p:nvPr/>
        </p:nvSpPr>
        <p:spPr>
          <a:xfrm>
            <a:off x="4860032" y="3212976"/>
            <a:ext cx="3857652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SY" sz="2800" b="1" dirty="0">
                <a:solidFill>
                  <a:srgbClr val="0070C0"/>
                </a:solidFill>
                <a:cs typeface="Simplified Arabic" pitchFamily="2" charset="-78"/>
              </a:rPr>
              <a:t>تذبذب تيار الملف</a:t>
            </a:r>
          </a:p>
        </p:txBody>
      </p:sp>
      <p:graphicFrame>
        <p:nvGraphicFramePr>
          <p:cNvPr id="17" name="Object 3"/>
          <p:cNvGraphicFramePr>
            <a:graphicFrameLocks noChangeAspect="1"/>
          </p:cNvGraphicFramePr>
          <p:nvPr/>
        </p:nvGraphicFramePr>
        <p:xfrm>
          <a:off x="4932040" y="3645024"/>
          <a:ext cx="2055813" cy="927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4634" name="Equation" r:id="rId4" imgW="876240" imgH="393480" progId="Equation.DSMT4">
                  <p:embed/>
                </p:oleObj>
              </mc:Choice>
              <mc:Fallback>
                <p:oleObj name="Equation" r:id="rId4" imgW="876240" imgH="393480" progId="Equation.DSMT4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32040" y="3645024"/>
                        <a:ext cx="2055813" cy="927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4613" name="Object 5"/>
          <p:cNvGraphicFramePr>
            <a:graphicFrameLocks noChangeAspect="1"/>
          </p:cNvGraphicFramePr>
          <p:nvPr/>
        </p:nvGraphicFramePr>
        <p:xfrm>
          <a:off x="4932040" y="4581128"/>
          <a:ext cx="2711450" cy="925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4635" name="Equation" r:id="rId6" imgW="1155600" imgH="393480" progId="Equation.DSMT4">
                  <p:embed/>
                </p:oleObj>
              </mc:Choice>
              <mc:Fallback>
                <p:oleObj name="Equation" r:id="rId6" imgW="1155600" imgH="393480" progId="Equation.DSMT4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32040" y="4581128"/>
                        <a:ext cx="2711450" cy="925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5"/>
          <p:cNvGraphicFramePr>
            <a:graphicFrameLocks noChangeAspect="1"/>
          </p:cNvGraphicFramePr>
          <p:nvPr/>
        </p:nvGraphicFramePr>
        <p:xfrm>
          <a:off x="4932040" y="5517232"/>
          <a:ext cx="2682875" cy="925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4636" name="Equation" r:id="rId8" imgW="1143000" imgH="393480" progId="Equation.DSMT4">
                  <p:embed/>
                </p:oleObj>
              </mc:Choice>
              <mc:Fallback>
                <p:oleObj name="Equation" r:id="rId8" imgW="1143000" imgH="39348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32040" y="5517232"/>
                        <a:ext cx="2682875" cy="9255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" name="صورة 11" descr="boost_LRC_curves.bmp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51520" y="1332078"/>
            <a:ext cx="3672408" cy="389712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246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لتاريخ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2017-2018</a:t>
            </a:r>
            <a:endParaRPr lang="ar-SY" dirty="0"/>
          </a:p>
        </p:txBody>
      </p:sp>
      <p:sp>
        <p:nvSpPr>
          <p:cNvPr id="3" name="عنصر نائب للتذييل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/>
              <a:t>د. عماد الروح - منظمات الجهد المستمر</a:t>
            </a:r>
            <a:endParaRPr lang="ar-SY" dirty="0"/>
          </a:p>
        </p:txBody>
      </p:sp>
      <p:sp>
        <p:nvSpPr>
          <p:cNvPr id="4" name="عنصر نائب لرقم الشريحة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47</a:t>
            </a:fld>
            <a:endParaRPr lang="ar-SY" dirty="0"/>
          </a:p>
        </p:txBody>
      </p:sp>
      <p:graphicFrame>
        <p:nvGraphicFramePr>
          <p:cNvPr id="291846" name="Object 6"/>
          <p:cNvGraphicFramePr>
            <a:graphicFrameLocks noChangeAspect="1"/>
          </p:cNvGraphicFramePr>
          <p:nvPr/>
        </p:nvGraphicFramePr>
        <p:xfrm>
          <a:off x="3282950" y="2636912"/>
          <a:ext cx="2578100" cy="1060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265" name="Equation" r:id="rId3" imgW="1269720" imgH="520560" progId="Equation.DSMT4">
                  <p:embed/>
                </p:oleObj>
              </mc:Choice>
              <mc:Fallback>
                <p:oleObj name="Equation" r:id="rId3" imgW="1269720" imgH="520560" progId="Equation.DSMT4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82950" y="2636912"/>
                        <a:ext cx="2578100" cy="1060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مربع نص 11"/>
          <p:cNvSpPr txBox="1"/>
          <p:nvPr/>
        </p:nvSpPr>
        <p:spPr>
          <a:xfrm>
            <a:off x="395536" y="1052785"/>
            <a:ext cx="8393016" cy="181588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SY" sz="2800" b="1" dirty="0">
                <a:solidFill>
                  <a:srgbClr val="0070C0"/>
                </a:solidFill>
                <a:cs typeface="Simplified Arabic" pitchFamily="2" charset="-78"/>
              </a:rPr>
              <a:t>تصميم </a:t>
            </a:r>
            <a:r>
              <a:rPr lang="ar-SY" sz="2800" b="1" dirty="0" err="1">
                <a:solidFill>
                  <a:srgbClr val="0070C0"/>
                </a:solidFill>
                <a:cs typeface="Simplified Arabic" pitchFamily="2" charset="-78"/>
              </a:rPr>
              <a:t>المرشح:</a:t>
            </a:r>
            <a:endParaRPr lang="ar-SY" sz="2800" b="1" dirty="0">
              <a:solidFill>
                <a:srgbClr val="0070C0"/>
              </a:solidFill>
              <a:cs typeface="Simplified Arabic" pitchFamily="2" charset="-78"/>
            </a:endParaRPr>
          </a:p>
          <a:p>
            <a:pPr algn="just"/>
            <a:r>
              <a:rPr lang="ar-SY" sz="2800" b="1" dirty="0">
                <a:solidFill>
                  <a:srgbClr val="FF0000"/>
                </a:solidFill>
                <a:cs typeface="Simplified Arabic" pitchFamily="2" charset="-78"/>
              </a:rPr>
              <a:t>خطوة 1:</a:t>
            </a:r>
            <a:r>
              <a:rPr lang="ar-SY" sz="2800" b="1" dirty="0">
                <a:cs typeface="Simplified Arabic" pitchFamily="2" charset="-78"/>
              </a:rPr>
              <a:t> اختيار قيمة الملف حيث تعطى قيمة الملف الحدية </a:t>
            </a:r>
            <a:r>
              <a:rPr lang="en-US" sz="2800" b="1" dirty="0" err="1">
                <a:latin typeface="Times New Roman" pitchFamily="18" charset="0"/>
                <a:cs typeface="Times New Roman" pitchFamily="18" charset="0"/>
              </a:rPr>
              <a:t>L</a:t>
            </a:r>
            <a:r>
              <a:rPr lang="en-US" sz="2800" b="1" baseline="-25000" dirty="0" err="1">
                <a:latin typeface="Times New Roman" pitchFamily="18" charset="0"/>
                <a:cs typeface="Times New Roman" pitchFamily="18" charset="0"/>
              </a:rPr>
              <a:t>cr</a:t>
            </a:r>
            <a:r>
              <a:rPr lang="ar-SY" sz="2800" b="1" dirty="0">
                <a:cs typeface="Simplified Arabic" pitchFamily="2" charset="-78"/>
              </a:rPr>
              <a:t> بين نمط العمل المستمر </a:t>
            </a:r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CCM </a:t>
            </a:r>
            <a:r>
              <a:rPr lang="ar-SY" sz="28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ar-SY" sz="2800" b="1" dirty="0">
                <a:cs typeface="Simplified Arabic" pitchFamily="2" charset="-78"/>
              </a:rPr>
              <a:t>ونمط العمل الغير مستمر </a:t>
            </a:r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DCM</a:t>
            </a:r>
            <a:r>
              <a:rPr lang="ar-SY" sz="2800" b="1" dirty="0">
                <a:cs typeface="Simplified Arabic" pitchFamily="2" charset="-78"/>
              </a:rPr>
              <a:t> بالعلاقة </a:t>
            </a:r>
            <a:r>
              <a:rPr lang="ar-SY" sz="2800" b="1" dirty="0" err="1">
                <a:cs typeface="Simplified Arabic" pitchFamily="2" charset="-78"/>
              </a:rPr>
              <a:t>التالية:</a:t>
            </a:r>
            <a:endParaRPr lang="ar-SY" sz="2800" b="1" dirty="0">
              <a:cs typeface="Simplified Arabic" pitchFamily="2" charset="-78"/>
            </a:endParaRPr>
          </a:p>
        </p:txBody>
      </p:sp>
      <p:sp>
        <p:nvSpPr>
          <p:cNvPr id="13" name="مربع نص 12"/>
          <p:cNvSpPr txBox="1"/>
          <p:nvPr/>
        </p:nvSpPr>
        <p:spPr>
          <a:xfrm>
            <a:off x="467544" y="3915102"/>
            <a:ext cx="8393016" cy="95410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/>
            <a:r>
              <a:rPr lang="ar-SY" sz="2800" b="1" dirty="0">
                <a:solidFill>
                  <a:srgbClr val="FF0000"/>
                </a:solidFill>
                <a:cs typeface="Simplified Arabic" pitchFamily="2" charset="-78"/>
              </a:rPr>
              <a:t>خطوة 2: </a:t>
            </a:r>
            <a:r>
              <a:rPr lang="ar-SY" sz="2800" b="1" dirty="0">
                <a:cs typeface="Simplified Arabic" pitchFamily="2" charset="-78"/>
              </a:rPr>
              <a:t>تحديد قيمة الملف بقيمة أكبر من السابقة ويمكن حسابها بناءً على تذبذب محدد من العلاقة </a:t>
            </a:r>
            <a:r>
              <a:rPr lang="ar-SY" sz="2800" b="1" dirty="0" err="1">
                <a:cs typeface="Simplified Arabic" pitchFamily="2" charset="-78"/>
              </a:rPr>
              <a:t>التالية:</a:t>
            </a:r>
            <a:endParaRPr lang="ar-SY" sz="2800" b="1" dirty="0">
              <a:cs typeface="Simplified Arabic" pitchFamily="2" charset="-78"/>
            </a:endParaRPr>
          </a:p>
        </p:txBody>
      </p:sp>
      <p:sp>
        <p:nvSpPr>
          <p:cNvPr id="9" name="مربع نص 8"/>
          <p:cNvSpPr txBox="1"/>
          <p:nvPr/>
        </p:nvSpPr>
        <p:spPr>
          <a:xfrm>
            <a:off x="395536" y="404664"/>
            <a:ext cx="8374206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SY" sz="2800" b="1" dirty="0">
                <a:solidFill>
                  <a:srgbClr val="FF0000"/>
                </a:solidFill>
                <a:cs typeface="Simplified Arabic" pitchFamily="2" charset="-78"/>
              </a:rPr>
              <a:t>تحسين شكل جهد الخرج في المنظم </a:t>
            </a:r>
            <a:r>
              <a:rPr lang="ar-SY" sz="2800" b="1" dirty="0" err="1">
                <a:solidFill>
                  <a:srgbClr val="FF0000"/>
                </a:solidFill>
                <a:cs typeface="Simplified Arabic" pitchFamily="2" charset="-78"/>
              </a:rPr>
              <a:t>التفرعي:</a:t>
            </a:r>
            <a:endParaRPr lang="ar-SY" sz="2800" b="1" dirty="0">
              <a:solidFill>
                <a:srgbClr val="FF0000"/>
              </a:solidFill>
              <a:cs typeface="Simplified Arabic" pitchFamily="2" charset="-78"/>
            </a:endParaRPr>
          </a:p>
        </p:txBody>
      </p:sp>
      <p:graphicFrame>
        <p:nvGraphicFramePr>
          <p:cNvPr id="309252" name="Object 4"/>
          <p:cNvGraphicFramePr>
            <a:graphicFrameLocks noChangeAspect="1"/>
          </p:cNvGraphicFramePr>
          <p:nvPr/>
        </p:nvGraphicFramePr>
        <p:xfrm>
          <a:off x="3544094" y="5085184"/>
          <a:ext cx="2055812" cy="927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266" name="Equation" r:id="rId5" imgW="876240" imgH="393480" progId="Equation.DSMT4">
                  <p:embed/>
                </p:oleObj>
              </mc:Choice>
              <mc:Fallback>
                <p:oleObj name="Equation" r:id="rId5" imgW="876240" imgH="393480" progId="Equation.DSMT4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44094" y="5085184"/>
                        <a:ext cx="2055812" cy="927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cover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09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لتاريخ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2017-2018</a:t>
            </a:r>
            <a:endParaRPr lang="ar-SY" dirty="0"/>
          </a:p>
        </p:txBody>
      </p:sp>
      <p:sp>
        <p:nvSpPr>
          <p:cNvPr id="3" name="عنصر نائب للتذييل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/>
              <a:t>د. عماد الروح - منظمات الجهد المستمر</a:t>
            </a:r>
            <a:endParaRPr lang="ar-SY" dirty="0"/>
          </a:p>
        </p:txBody>
      </p:sp>
      <p:sp>
        <p:nvSpPr>
          <p:cNvPr id="4" name="عنصر نائب لرقم الشريحة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48</a:t>
            </a:fld>
            <a:endParaRPr lang="ar-SY" dirty="0"/>
          </a:p>
        </p:txBody>
      </p:sp>
      <p:graphicFrame>
        <p:nvGraphicFramePr>
          <p:cNvPr id="291847" name="Object 1"/>
          <p:cNvGraphicFramePr>
            <a:graphicFrameLocks noChangeAspect="1"/>
          </p:cNvGraphicFramePr>
          <p:nvPr/>
        </p:nvGraphicFramePr>
        <p:xfrm>
          <a:off x="3436938" y="2438400"/>
          <a:ext cx="2270125" cy="1008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6666" name="Equation" r:id="rId3" imgW="1117440" imgH="495000" progId="Equation.DSMT4">
                  <p:embed/>
                </p:oleObj>
              </mc:Choice>
              <mc:Fallback>
                <p:oleObj name="Equation" r:id="rId3" imgW="1117440" imgH="495000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36938" y="2438400"/>
                        <a:ext cx="2270125" cy="10080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مربع نص 12"/>
          <p:cNvSpPr txBox="1"/>
          <p:nvPr/>
        </p:nvSpPr>
        <p:spPr>
          <a:xfrm>
            <a:off x="467544" y="1124744"/>
            <a:ext cx="8393016" cy="138499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/>
            <a:r>
              <a:rPr lang="ar-SY" sz="2800" b="1" dirty="0">
                <a:solidFill>
                  <a:srgbClr val="FF0000"/>
                </a:solidFill>
                <a:cs typeface="Simplified Arabic" pitchFamily="2" charset="-78"/>
              </a:rPr>
              <a:t>خطوة 3: </a:t>
            </a:r>
            <a:r>
              <a:rPr lang="ar-SY" sz="2800" b="1" dirty="0">
                <a:cs typeface="Simplified Arabic" pitchFamily="2" charset="-78"/>
              </a:rPr>
              <a:t>يتم اختيار قيمة المكثف بناءً على تذبذب جهد الخرج الأعظمي المسموح على طرفي المكثف </a:t>
            </a:r>
            <a:r>
              <a:rPr lang="en-US" sz="2800" b="1" dirty="0" err="1">
                <a:latin typeface="Times New Roman" pitchFamily="18" charset="0"/>
                <a:cs typeface="Times New Roman" pitchFamily="18" charset="0"/>
              </a:rPr>
              <a:t>Vr</a:t>
            </a:r>
            <a:r>
              <a:rPr lang="ar-SY" sz="2800" b="1" dirty="0">
                <a:cs typeface="Simplified Arabic" pitchFamily="2" charset="-78"/>
              </a:rPr>
              <a:t> حيث تعطى قيمة المكثف بالعلاقة </a:t>
            </a:r>
            <a:r>
              <a:rPr lang="ar-SY" sz="2800" b="1" dirty="0" err="1">
                <a:cs typeface="Simplified Arabic" pitchFamily="2" charset="-78"/>
              </a:rPr>
              <a:t>التالية:</a:t>
            </a:r>
            <a:endParaRPr lang="ar-SY" sz="2800" b="1" dirty="0">
              <a:cs typeface="Simplified Arabic" pitchFamily="2" charset="-78"/>
            </a:endParaRPr>
          </a:p>
        </p:txBody>
      </p:sp>
      <p:sp>
        <p:nvSpPr>
          <p:cNvPr id="9" name="مربع نص 8"/>
          <p:cNvSpPr txBox="1"/>
          <p:nvPr/>
        </p:nvSpPr>
        <p:spPr>
          <a:xfrm>
            <a:off x="395536" y="404664"/>
            <a:ext cx="8374206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SY" sz="2800" b="1" dirty="0">
                <a:solidFill>
                  <a:srgbClr val="FF0000"/>
                </a:solidFill>
                <a:cs typeface="Simplified Arabic" pitchFamily="2" charset="-78"/>
              </a:rPr>
              <a:t>تحسين شكل جهد الخرج في المنظم </a:t>
            </a:r>
            <a:r>
              <a:rPr lang="ar-SY" sz="2800" b="1" dirty="0" err="1">
                <a:solidFill>
                  <a:srgbClr val="FF0000"/>
                </a:solidFill>
                <a:cs typeface="Simplified Arabic" pitchFamily="2" charset="-78"/>
              </a:rPr>
              <a:t>التفرعي:</a:t>
            </a:r>
            <a:endParaRPr lang="ar-SY" sz="2800" b="1" dirty="0">
              <a:solidFill>
                <a:srgbClr val="FF0000"/>
              </a:solidFill>
              <a:cs typeface="Simplified Arabic" pitchFamily="2" charset="-78"/>
            </a:endParaRPr>
          </a:p>
        </p:txBody>
      </p:sp>
    </p:spTree>
  </p:cSld>
  <p:clrMapOvr>
    <a:masterClrMapping/>
  </p:clrMapOvr>
  <p:transition>
    <p:cover dir="ld"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65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28662" y="214290"/>
            <a:ext cx="7440930" cy="24345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5653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42976" y="2714620"/>
            <a:ext cx="6909435" cy="38233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5654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00760" y="1000108"/>
            <a:ext cx="977265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مستطيل 7"/>
          <p:cNvSpPr/>
          <p:nvPr/>
        </p:nvSpPr>
        <p:spPr>
          <a:xfrm>
            <a:off x="4071934" y="785794"/>
            <a:ext cx="500066" cy="4286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Y"/>
          </a:p>
        </p:txBody>
      </p:sp>
      <p:sp>
        <p:nvSpPr>
          <p:cNvPr id="9" name="مستطيل 8"/>
          <p:cNvSpPr/>
          <p:nvPr/>
        </p:nvSpPr>
        <p:spPr>
          <a:xfrm>
            <a:off x="3214678" y="1000108"/>
            <a:ext cx="500066" cy="4286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Y"/>
          </a:p>
        </p:txBody>
      </p:sp>
      <p:sp>
        <p:nvSpPr>
          <p:cNvPr id="7" name="عنصر نائب للتاريخ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515F2-2E5E-4B34-8721-E01198382948}" type="datetime3">
              <a:rPr lang="en-US" smtClean="0"/>
              <a:pPr/>
              <a:t>26 February 2019</a:t>
            </a:fld>
            <a:endParaRPr lang="ar-SY"/>
          </a:p>
        </p:txBody>
      </p:sp>
      <p:sp>
        <p:nvSpPr>
          <p:cNvPr id="10" name="عنصر نائب لرقم الشريحة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49</a:t>
            </a:fld>
            <a:endParaRPr lang="ar-SY"/>
          </a:p>
        </p:txBody>
      </p:sp>
      <p:sp>
        <p:nvSpPr>
          <p:cNvPr id="11" name="عنصر نائب للتذييل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/>
              <a:t>د. عماد الروح - منظمات الجهد المستمر</a:t>
            </a:r>
          </a:p>
        </p:txBody>
      </p:sp>
    </p:spTree>
  </p:cSld>
  <p:clrMapOvr>
    <a:masterClrMapping/>
  </p:clrMapOvr>
  <p:transition>
    <p:cover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لتاريخ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2017-2018</a:t>
            </a:r>
            <a:endParaRPr lang="ar-SY" dirty="0"/>
          </a:p>
        </p:txBody>
      </p:sp>
      <p:sp>
        <p:nvSpPr>
          <p:cNvPr id="3" name="عنصر نائب للتذييل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/>
              <a:t>د. عماد الروح - منظمات الجهد المستمر</a:t>
            </a:r>
            <a:endParaRPr lang="ar-SY" dirty="0"/>
          </a:p>
        </p:txBody>
      </p:sp>
      <p:sp>
        <p:nvSpPr>
          <p:cNvPr id="4" name="عنصر نائب لرقم الشريحة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5</a:t>
            </a:fld>
            <a:endParaRPr lang="ar-SY" dirty="0"/>
          </a:p>
        </p:txBody>
      </p:sp>
      <p:sp>
        <p:nvSpPr>
          <p:cNvPr id="5" name="مربع نص 4"/>
          <p:cNvSpPr txBox="1"/>
          <p:nvPr/>
        </p:nvSpPr>
        <p:spPr>
          <a:xfrm>
            <a:off x="1643042" y="357166"/>
            <a:ext cx="7215238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SY" sz="2800" b="1" dirty="0">
                <a:solidFill>
                  <a:srgbClr val="FF0000"/>
                </a:solidFill>
                <a:cs typeface="Simplified Arabic" pitchFamily="2" charset="-78"/>
              </a:rPr>
              <a:t>العناصر الالكترونية المستخدمة في منظمات التيار المستمر:</a:t>
            </a:r>
          </a:p>
        </p:txBody>
      </p:sp>
      <p:sp>
        <p:nvSpPr>
          <p:cNvPr id="6" name="مربع نص 5"/>
          <p:cNvSpPr txBox="1"/>
          <p:nvPr/>
        </p:nvSpPr>
        <p:spPr>
          <a:xfrm>
            <a:off x="357158" y="857232"/>
            <a:ext cx="8429684" cy="138499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514350" indent="-514350" algn="just">
              <a:buAutoNum type="arabicPeriod"/>
            </a:pPr>
            <a:r>
              <a:rPr lang="ar-SY" sz="2800" b="1" dirty="0">
                <a:cs typeface="Simplified Arabic" pitchFamily="2" charset="-78"/>
              </a:rPr>
              <a:t>الترانزستور بأنواعه سواءً كان ثنائي القطبية أو </a:t>
            </a:r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MOSFET</a:t>
            </a:r>
            <a:r>
              <a:rPr lang="ar-SY" sz="2800" b="1" dirty="0">
                <a:cs typeface="Simplified Arabic" pitchFamily="2" charset="-78"/>
              </a:rPr>
              <a:t> أو </a:t>
            </a:r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IGBT</a:t>
            </a:r>
            <a:r>
              <a:rPr lang="ar-SY" sz="28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ar-SY" sz="2800" b="1" dirty="0">
                <a:cs typeface="Simplified Arabic" pitchFamily="2" charset="-78"/>
              </a:rPr>
              <a:t>(سهل القيادة , </a:t>
            </a:r>
            <a:r>
              <a:rPr lang="ar-SY" sz="2800" b="1" dirty="0" err="1">
                <a:cs typeface="Simplified Arabic" pitchFamily="2" charset="-78"/>
              </a:rPr>
              <a:t>لايحتاج</a:t>
            </a:r>
            <a:r>
              <a:rPr lang="ar-SY" sz="2800" b="1" dirty="0">
                <a:cs typeface="Simplified Arabic" pitchFamily="2" charset="-78"/>
              </a:rPr>
              <a:t> إلى </a:t>
            </a:r>
            <a:r>
              <a:rPr lang="ar-SY" sz="2800" b="1" dirty="0" err="1">
                <a:cs typeface="Simplified Arabic" pitchFamily="2" charset="-78"/>
              </a:rPr>
              <a:t>دارات</a:t>
            </a:r>
            <a:r>
              <a:rPr lang="ar-SY" sz="2800" b="1" dirty="0">
                <a:cs typeface="Simplified Arabic" pitchFamily="2" charset="-78"/>
              </a:rPr>
              <a:t> إبدال مساعدة , </a:t>
            </a:r>
            <a:r>
              <a:rPr lang="ar-SY" sz="2800" b="1" dirty="0" err="1">
                <a:cs typeface="Simplified Arabic" pitchFamily="2" charset="-78"/>
              </a:rPr>
              <a:t>استطاعات</a:t>
            </a:r>
            <a:r>
              <a:rPr lang="ar-SY" sz="2800" b="1" dirty="0">
                <a:cs typeface="Simplified Arabic" pitchFamily="2" charset="-78"/>
              </a:rPr>
              <a:t> صغيرة ومتوسطة).</a:t>
            </a:r>
          </a:p>
        </p:txBody>
      </p:sp>
      <p:sp>
        <p:nvSpPr>
          <p:cNvPr id="8" name="مربع نص 7"/>
          <p:cNvSpPr txBox="1"/>
          <p:nvPr/>
        </p:nvSpPr>
        <p:spPr>
          <a:xfrm>
            <a:off x="1285852" y="5388951"/>
            <a:ext cx="3500462" cy="43088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/>
            <a:r>
              <a:rPr lang="en-US" sz="2200" dirty="0">
                <a:cs typeface="Simplified Arabic" pitchFamily="2" charset="-78"/>
              </a:rPr>
              <a:t>IGBT 1200 A – 3300 v</a:t>
            </a:r>
            <a:endParaRPr lang="ar-SY" sz="2200" dirty="0">
              <a:cs typeface="Simplified Arabic" pitchFamily="2" charset="-78"/>
            </a:endParaRPr>
          </a:p>
        </p:txBody>
      </p:sp>
      <p:pic>
        <p:nvPicPr>
          <p:cNvPr id="10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00166" y="2643182"/>
            <a:ext cx="3143272" cy="28172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" name="صورة 10" descr="IGBT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084168" y="3212976"/>
            <a:ext cx="1508760" cy="1676400"/>
          </a:xfrm>
          <a:prstGeom prst="rect">
            <a:avLst/>
          </a:prstGeom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لتاريخ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09CE1-08C6-46AB-A64B-A78332F9703B}" type="datetime3">
              <a:rPr lang="en-US" smtClean="0"/>
              <a:pPr/>
              <a:t>26 February 2019</a:t>
            </a:fld>
            <a:endParaRPr lang="ar-SY" dirty="0"/>
          </a:p>
        </p:txBody>
      </p:sp>
      <p:sp>
        <p:nvSpPr>
          <p:cNvPr id="3" name="عنصر نائب للتذييل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/>
              <a:t>د. عماد الروح - منظمات الجهد المستمر</a:t>
            </a:r>
            <a:endParaRPr lang="ar-SY" dirty="0"/>
          </a:p>
        </p:txBody>
      </p:sp>
      <p:sp>
        <p:nvSpPr>
          <p:cNvPr id="4" name="عنصر نائب لرقم الشريحة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50</a:t>
            </a:fld>
            <a:endParaRPr lang="ar-SY" dirty="0"/>
          </a:p>
        </p:txBody>
      </p:sp>
      <p:pic>
        <p:nvPicPr>
          <p:cNvPr id="6" name="صورة 5" descr="max710pin.bmp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32945" y="387324"/>
            <a:ext cx="6278111" cy="6083352"/>
          </a:xfrm>
          <a:prstGeom prst="rect">
            <a:avLst/>
          </a:prstGeom>
        </p:spPr>
      </p:pic>
      <p:pic>
        <p:nvPicPr>
          <p:cNvPr id="7" name="صورة 6" descr="max710circuit.bmp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93009" y="307914"/>
            <a:ext cx="6357982" cy="6242172"/>
          </a:xfrm>
          <a:prstGeom prst="rect">
            <a:avLst/>
          </a:prstGeom>
        </p:spPr>
      </p:pic>
      <p:pic>
        <p:nvPicPr>
          <p:cNvPr id="8" name="صورة 7" descr="max710features.bmp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11646" y="853946"/>
            <a:ext cx="6720709" cy="5150109"/>
          </a:xfrm>
          <a:prstGeom prst="rect">
            <a:avLst/>
          </a:prstGeom>
        </p:spPr>
      </p:pic>
      <p:pic>
        <p:nvPicPr>
          <p:cNvPr id="9" name="صورة 8" descr="max710app.bmp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22377" y="1643050"/>
            <a:ext cx="8099247" cy="3571900"/>
          </a:xfrm>
          <a:prstGeom prst="rect">
            <a:avLst/>
          </a:prstGeom>
        </p:spPr>
      </p:pic>
      <p:sp>
        <p:nvSpPr>
          <p:cNvPr id="11" name="مستطيل 10"/>
          <p:cNvSpPr/>
          <p:nvPr/>
        </p:nvSpPr>
        <p:spPr>
          <a:xfrm>
            <a:off x="1000100" y="4572008"/>
            <a:ext cx="7286676" cy="5000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rgbClr val="FF0000"/>
                </a:solidFill>
              </a:ln>
              <a:noFill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لتاريخ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09CE1-08C6-46AB-A64B-A78332F9703B}" type="datetime3">
              <a:rPr lang="en-US" smtClean="0"/>
              <a:pPr/>
              <a:t>26 February 2019</a:t>
            </a:fld>
            <a:endParaRPr lang="ar-SY" dirty="0"/>
          </a:p>
        </p:txBody>
      </p:sp>
      <p:sp>
        <p:nvSpPr>
          <p:cNvPr id="3" name="عنصر نائب للتذييل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/>
              <a:t>د. عماد الروح - منظمات الجهد المستمر</a:t>
            </a:r>
            <a:endParaRPr lang="ar-SY" dirty="0"/>
          </a:p>
        </p:txBody>
      </p:sp>
      <p:sp>
        <p:nvSpPr>
          <p:cNvPr id="4" name="عنصر نائب لرقم الشريحة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51</a:t>
            </a:fld>
            <a:endParaRPr lang="ar-SY" dirty="0"/>
          </a:p>
        </p:txBody>
      </p:sp>
      <p:sp>
        <p:nvSpPr>
          <p:cNvPr id="6" name="مربع نص 5"/>
          <p:cNvSpPr txBox="1"/>
          <p:nvPr/>
        </p:nvSpPr>
        <p:spPr>
          <a:xfrm>
            <a:off x="71438" y="506536"/>
            <a:ext cx="9001156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Y" sz="4000" b="1" dirty="0">
                <a:solidFill>
                  <a:srgbClr val="FF0000"/>
                </a:solidFill>
                <a:cs typeface="Simplified Arabic" pitchFamily="2" charset="-78"/>
              </a:rPr>
              <a:t>التحكم بسرعة المحرك باستخدام </a:t>
            </a:r>
            <a:r>
              <a:rPr lang="en-US" sz="40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DSP</a:t>
            </a:r>
            <a:r>
              <a:rPr lang="ar-SY" sz="4000" b="1" dirty="0">
                <a:solidFill>
                  <a:srgbClr val="FF0000"/>
                </a:solidFill>
                <a:cs typeface="Simplified Arabic" pitchFamily="2" charset="-78"/>
              </a:rPr>
              <a:t> و </a:t>
            </a:r>
            <a:r>
              <a:rPr lang="en-US" sz="40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L298</a:t>
            </a:r>
            <a:endParaRPr lang="ar-SY" sz="40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7" name="Produce.avi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3" cstate="print"/>
          <a:stretch>
            <a:fillRect/>
          </a:stretch>
        </p:blipFill>
        <p:spPr>
          <a:xfrm>
            <a:off x="1547664" y="1340768"/>
            <a:ext cx="6096000" cy="4572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76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لتاريخ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09CE1-08C6-46AB-A64B-A78332F9703B}" type="datetime3">
              <a:rPr lang="en-US" smtClean="0"/>
              <a:pPr/>
              <a:t>26 February 2019</a:t>
            </a:fld>
            <a:endParaRPr lang="ar-SY" dirty="0"/>
          </a:p>
        </p:txBody>
      </p:sp>
      <p:sp>
        <p:nvSpPr>
          <p:cNvPr id="3" name="عنصر نائب للتذييل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/>
              <a:t>د. عماد الروح - منظمات الجهد المستمر</a:t>
            </a:r>
            <a:endParaRPr lang="ar-SY" dirty="0"/>
          </a:p>
        </p:txBody>
      </p:sp>
      <p:sp>
        <p:nvSpPr>
          <p:cNvPr id="4" name="عنصر نائب لرقم الشريحة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52</a:t>
            </a:fld>
            <a:endParaRPr lang="ar-SY" dirty="0"/>
          </a:p>
        </p:txBody>
      </p:sp>
      <p:pic>
        <p:nvPicPr>
          <p:cNvPr id="23245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1472" y="428604"/>
            <a:ext cx="4429156" cy="5830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مربع نص 7"/>
          <p:cNvSpPr txBox="1"/>
          <p:nvPr/>
        </p:nvSpPr>
        <p:spPr>
          <a:xfrm>
            <a:off x="5143504" y="428604"/>
            <a:ext cx="3429024" cy="132343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Y" sz="4000" b="1" dirty="0">
                <a:solidFill>
                  <a:srgbClr val="FF0000"/>
                </a:solidFill>
                <a:cs typeface="Simplified Arabic" pitchFamily="2" charset="-78"/>
              </a:rPr>
              <a:t>نظام تعليق مغناطيسي</a:t>
            </a:r>
          </a:p>
        </p:txBody>
      </p:sp>
      <p:pic>
        <p:nvPicPr>
          <p:cNvPr id="214017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46188" y="1785926"/>
            <a:ext cx="3286148" cy="45975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صورة 7" descr="index_clip_image00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472" y="1142984"/>
            <a:ext cx="8257181" cy="5214974"/>
          </a:xfrm>
          <a:prstGeom prst="rect">
            <a:avLst/>
          </a:prstGeom>
        </p:spPr>
      </p:pic>
      <p:sp>
        <p:nvSpPr>
          <p:cNvPr id="2" name="عنصر نائب للتاريخ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09CE1-08C6-46AB-A64B-A78332F9703B}" type="datetime3">
              <a:rPr lang="en-US" smtClean="0"/>
              <a:pPr/>
              <a:t>26 February 2019</a:t>
            </a:fld>
            <a:endParaRPr lang="ar-SY" dirty="0"/>
          </a:p>
        </p:txBody>
      </p:sp>
      <p:sp>
        <p:nvSpPr>
          <p:cNvPr id="3" name="عنصر نائب للتذييل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/>
              <a:t>د. عماد الروح - منظمات الجهد المستمر</a:t>
            </a:r>
            <a:endParaRPr lang="ar-SY" dirty="0"/>
          </a:p>
        </p:txBody>
      </p:sp>
      <p:sp>
        <p:nvSpPr>
          <p:cNvPr id="4" name="عنصر نائب لرقم الشريحة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53</a:t>
            </a:fld>
            <a:endParaRPr lang="ar-SY" dirty="0"/>
          </a:p>
        </p:txBody>
      </p:sp>
      <p:sp>
        <p:nvSpPr>
          <p:cNvPr id="5" name="مربع نص 4"/>
          <p:cNvSpPr txBox="1"/>
          <p:nvPr/>
        </p:nvSpPr>
        <p:spPr>
          <a:xfrm>
            <a:off x="71438" y="506536"/>
            <a:ext cx="9001156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Y" sz="4000" b="1" dirty="0">
                <a:solidFill>
                  <a:srgbClr val="FF0000"/>
                </a:solidFill>
                <a:cs typeface="Simplified Arabic" pitchFamily="2" charset="-78"/>
              </a:rPr>
              <a:t>التحكم بصمامات النافورة الموسيقية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لتاريخ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09CE1-08C6-46AB-A64B-A78332F9703B}" type="datetime3">
              <a:rPr lang="en-US" smtClean="0"/>
              <a:pPr/>
              <a:t>26 February 2019</a:t>
            </a:fld>
            <a:endParaRPr lang="ar-SY" dirty="0"/>
          </a:p>
        </p:txBody>
      </p:sp>
      <p:sp>
        <p:nvSpPr>
          <p:cNvPr id="3" name="عنصر نائب للتذييل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/>
              <a:t>د. عماد الروح - منظمات الجهد المستمر</a:t>
            </a:r>
            <a:endParaRPr lang="ar-SY" dirty="0"/>
          </a:p>
        </p:txBody>
      </p:sp>
      <p:sp>
        <p:nvSpPr>
          <p:cNvPr id="4" name="عنصر نائب لرقم الشريحة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54</a:t>
            </a:fld>
            <a:endParaRPr lang="ar-SY" dirty="0"/>
          </a:p>
        </p:txBody>
      </p:sp>
      <p:sp>
        <p:nvSpPr>
          <p:cNvPr id="5" name="مربع نص 4"/>
          <p:cNvSpPr txBox="1"/>
          <p:nvPr/>
        </p:nvSpPr>
        <p:spPr>
          <a:xfrm>
            <a:off x="71438" y="506536"/>
            <a:ext cx="9001156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Y" sz="4000" b="1" dirty="0">
                <a:solidFill>
                  <a:srgbClr val="FF0000"/>
                </a:solidFill>
                <a:cs typeface="Simplified Arabic" pitchFamily="2" charset="-78"/>
              </a:rPr>
              <a:t>التحكم بصمامات النافورة الموسيقية</a:t>
            </a:r>
          </a:p>
        </p:txBody>
      </p:sp>
      <p:pic>
        <p:nvPicPr>
          <p:cNvPr id="7" name="ikbis2.avi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3" cstate="print"/>
          <a:stretch>
            <a:fillRect/>
          </a:stretch>
        </p:blipFill>
        <p:spPr>
          <a:xfrm>
            <a:off x="1285852" y="1285860"/>
            <a:ext cx="6624736" cy="496855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14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لتاريخ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2017-2018</a:t>
            </a:r>
            <a:endParaRPr lang="ar-SY" dirty="0"/>
          </a:p>
        </p:txBody>
      </p:sp>
      <p:sp>
        <p:nvSpPr>
          <p:cNvPr id="3" name="عنصر نائب للتذييل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/>
              <a:t>د. عماد الروح - منظمات الجهد المستمر</a:t>
            </a:r>
            <a:endParaRPr lang="ar-SY" dirty="0"/>
          </a:p>
        </p:txBody>
      </p:sp>
      <p:sp>
        <p:nvSpPr>
          <p:cNvPr id="4" name="عنصر نائب لرقم الشريحة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55</a:t>
            </a:fld>
            <a:endParaRPr lang="ar-SY" dirty="0"/>
          </a:p>
        </p:txBody>
      </p:sp>
      <p:pic>
        <p:nvPicPr>
          <p:cNvPr id="5" name="Light Show Fountain Speakers from ThinkGeek.mp4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142976" y="1268000"/>
            <a:ext cx="6977111" cy="5232834"/>
          </a:xfrm>
          <a:prstGeom prst="rect">
            <a:avLst/>
          </a:prstGeom>
        </p:spPr>
      </p:pic>
      <p:sp>
        <p:nvSpPr>
          <p:cNvPr id="6" name="مربع نص 5"/>
          <p:cNvSpPr txBox="1"/>
          <p:nvPr/>
        </p:nvSpPr>
        <p:spPr>
          <a:xfrm>
            <a:off x="71438" y="506536"/>
            <a:ext cx="9001156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Y" sz="4000" b="1" dirty="0">
                <a:solidFill>
                  <a:srgbClr val="FF0000"/>
                </a:solidFill>
                <a:cs typeface="Simplified Arabic" pitchFamily="2" charset="-78"/>
              </a:rPr>
              <a:t>التحكم بصمامات النافورة الموسيقية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مربع نص 1"/>
          <p:cNvSpPr txBox="1"/>
          <p:nvPr/>
        </p:nvSpPr>
        <p:spPr>
          <a:xfrm>
            <a:off x="7715272" y="428604"/>
            <a:ext cx="1071570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Y" sz="2800" b="1" dirty="0">
                <a:solidFill>
                  <a:srgbClr val="0070C0"/>
                </a:solidFill>
                <a:cs typeface="Simplified Arabic" pitchFamily="2" charset="-78"/>
              </a:rPr>
              <a:t>مسألة</a:t>
            </a:r>
          </a:p>
        </p:txBody>
      </p:sp>
      <p:sp>
        <p:nvSpPr>
          <p:cNvPr id="3" name="مربع نص 2"/>
          <p:cNvSpPr txBox="1"/>
          <p:nvPr/>
        </p:nvSpPr>
        <p:spPr>
          <a:xfrm>
            <a:off x="500034" y="936293"/>
            <a:ext cx="8286808" cy="569386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/>
            <a:r>
              <a:rPr lang="ar-SY" sz="2800" b="1" dirty="0">
                <a:cs typeface="Simplified Arabic" pitchFamily="2" charset="-78"/>
              </a:rPr>
              <a:t>دارة منظم تسلسلي تغذي حمل </a:t>
            </a:r>
            <a:r>
              <a:rPr lang="ar-SY" sz="2800" b="1" dirty="0" err="1">
                <a:cs typeface="Simplified Arabic" pitchFamily="2" charset="-78"/>
              </a:rPr>
              <a:t>أومي</a:t>
            </a:r>
            <a:r>
              <a:rPr lang="ar-SY" sz="2800" b="1" dirty="0">
                <a:cs typeface="Simplified Arabic" pitchFamily="2" charset="-78"/>
              </a:rPr>
              <a:t> تحريضي مقداره </a:t>
            </a:r>
            <a:r>
              <a:rPr lang="en-US" sz="2800" b="1" dirty="0">
                <a:cs typeface="Simplified Arabic" pitchFamily="2" charset="-78"/>
              </a:rPr>
              <a:t> </a:t>
            </a:r>
            <a:r>
              <a:rPr lang="en-US" sz="2800" b="1" i="1" dirty="0">
                <a:cs typeface="Simplified Arabic" pitchFamily="2" charset="-78"/>
              </a:rPr>
              <a:t>R = 6 </a:t>
            </a:r>
            <a:r>
              <a:rPr lang="en-US" sz="2800" b="1" i="1" dirty="0">
                <a:cs typeface="Simplified Arabic" pitchFamily="2" charset="-78"/>
                <a:sym typeface="Symbol"/>
              </a:rPr>
              <a:t></a:t>
            </a:r>
            <a:r>
              <a:rPr lang="ar-SY" sz="2800" b="1" i="1" dirty="0">
                <a:cs typeface="Simplified Arabic" pitchFamily="2" charset="-78"/>
                <a:sym typeface="Symbol"/>
              </a:rPr>
              <a:t> </a:t>
            </a:r>
            <a:r>
              <a:rPr lang="ar-SY" sz="2800" b="1" dirty="0">
                <a:cs typeface="Simplified Arabic" pitchFamily="2" charset="-78"/>
              </a:rPr>
              <a:t>من منبع جهد مستمر قيمته </a:t>
            </a:r>
            <a:r>
              <a:rPr lang="en-US" sz="2800" b="1" dirty="0">
                <a:cs typeface="Simplified Arabic" pitchFamily="2" charset="-78"/>
              </a:rPr>
              <a:t>24 v</a:t>
            </a:r>
            <a:r>
              <a:rPr lang="ar-SY" sz="2800" b="1" dirty="0">
                <a:cs typeface="Simplified Arabic" pitchFamily="2" charset="-78"/>
              </a:rPr>
              <a:t>. فإذا علمت أن تردد عمل القاطع الالكتروني (الترانزستور) </a:t>
            </a:r>
            <a:r>
              <a:rPr lang="en-US" sz="2800" b="1" dirty="0">
                <a:cs typeface="Simplified Arabic" pitchFamily="2" charset="-78"/>
              </a:rPr>
              <a:t>F = 2000 Hz</a:t>
            </a:r>
            <a:r>
              <a:rPr lang="ar-SY" sz="2800" b="1" dirty="0">
                <a:cs typeface="Simplified Arabic" pitchFamily="2" charset="-78"/>
              </a:rPr>
              <a:t> بفترة تمرير</a:t>
            </a:r>
            <a:r>
              <a:rPr lang="en-US" sz="2800" b="1" dirty="0">
                <a:cs typeface="Simplified Arabic" pitchFamily="2" charset="-78"/>
              </a:rPr>
              <a:t>60 %</a:t>
            </a:r>
            <a:r>
              <a:rPr lang="ar-SY" sz="2800" b="1" dirty="0">
                <a:cs typeface="Simplified Arabic" pitchFamily="2" charset="-78"/>
              </a:rPr>
              <a:t>.</a:t>
            </a:r>
            <a:endParaRPr lang="ar-SA" sz="2800" b="1" dirty="0">
              <a:cs typeface="Simplified Arabic" pitchFamily="2" charset="-78"/>
              <a:sym typeface="Symbol"/>
            </a:endParaRPr>
          </a:p>
          <a:p>
            <a:pPr algn="just"/>
            <a:r>
              <a:rPr lang="ar-SY" sz="2800" b="1" dirty="0">
                <a:cs typeface="Simplified Arabic" pitchFamily="2" charset="-78"/>
                <a:sym typeface="Symbol"/>
              </a:rPr>
              <a:t>المطلوب :</a:t>
            </a:r>
            <a:endParaRPr lang="ar-SA" sz="2800" b="1" dirty="0">
              <a:cs typeface="Simplified Arabic" pitchFamily="2" charset="-78"/>
              <a:sym typeface="Symbol"/>
            </a:endParaRPr>
          </a:p>
          <a:p>
            <a:pPr algn="just"/>
            <a:endParaRPr lang="ar-SA" sz="2800" b="1" dirty="0">
              <a:cs typeface="Simplified Arabic" pitchFamily="2" charset="-78"/>
              <a:sym typeface="Symbol"/>
            </a:endParaRPr>
          </a:p>
          <a:p>
            <a:pPr algn="just"/>
            <a:r>
              <a:rPr lang="ar-SA" sz="2800" b="1" dirty="0">
                <a:cs typeface="Simplified Arabic" pitchFamily="2" charset="-78"/>
                <a:sym typeface="Symbol"/>
              </a:rPr>
              <a:t>1- أرسم المنحنيات التالية : جهد وتيار الحم</a:t>
            </a:r>
            <a:r>
              <a:rPr lang="ar-SY" sz="2800" b="1" dirty="0">
                <a:cs typeface="Simplified Arabic" pitchFamily="2" charset="-78"/>
                <a:sym typeface="Symbol"/>
              </a:rPr>
              <a:t>و</a:t>
            </a:r>
            <a:r>
              <a:rPr lang="ar-SA" sz="2800" b="1" dirty="0">
                <a:cs typeface="Simplified Arabic" pitchFamily="2" charset="-78"/>
                <a:sym typeface="Symbol"/>
              </a:rPr>
              <a:t>ل</a:t>
            </a:r>
            <a:r>
              <a:rPr lang="ar-SY" sz="2800" b="1" dirty="0">
                <a:cs typeface="Simplified Arabic" pitchFamily="2" charset="-78"/>
                <a:sym typeface="Symbol"/>
              </a:rPr>
              <a:t>ة</a:t>
            </a:r>
            <a:r>
              <a:rPr lang="ar-SA" sz="2800" b="1" dirty="0">
                <a:cs typeface="Simplified Arabic" pitchFamily="2" charset="-78"/>
                <a:sym typeface="Symbol"/>
              </a:rPr>
              <a:t> – جهد وتيار </a:t>
            </a:r>
            <a:r>
              <a:rPr lang="ar-SA" sz="2800" b="1" dirty="0" err="1">
                <a:cs typeface="Simplified Arabic" pitchFamily="2" charset="-78"/>
                <a:sym typeface="Symbol"/>
              </a:rPr>
              <a:t>الديود</a:t>
            </a:r>
            <a:r>
              <a:rPr lang="ar-SY" sz="2800" b="1" dirty="0">
                <a:cs typeface="Simplified Arabic" pitchFamily="2" charset="-78"/>
                <a:sym typeface="Symbol"/>
              </a:rPr>
              <a:t> – جهد وتيار الترانزستور.</a:t>
            </a:r>
            <a:endParaRPr lang="ar-SA" sz="2800" b="1" dirty="0">
              <a:cs typeface="Simplified Arabic" pitchFamily="2" charset="-78"/>
              <a:sym typeface="Symbol"/>
            </a:endParaRPr>
          </a:p>
          <a:p>
            <a:pPr algn="just"/>
            <a:r>
              <a:rPr lang="ar-SA" sz="2800" b="1" dirty="0">
                <a:cs typeface="Simplified Arabic" pitchFamily="2" charset="-78"/>
                <a:sym typeface="Symbol"/>
              </a:rPr>
              <a:t>2- أوجد القيمة الوسطية والفعالة لجهد الحمل – القيمة الوسطية والفعالة لتيار الحمل – </a:t>
            </a:r>
            <a:r>
              <a:rPr lang="ar-SY" sz="2800" b="1" dirty="0">
                <a:cs typeface="Simplified Arabic" pitchFamily="2" charset="-78"/>
                <a:sym typeface="Symbol"/>
              </a:rPr>
              <a:t>الجهد </a:t>
            </a:r>
            <a:r>
              <a:rPr lang="ar-SY" sz="2800" b="1" dirty="0" err="1">
                <a:cs typeface="Simplified Arabic" pitchFamily="2" charset="-78"/>
                <a:sym typeface="Symbol"/>
              </a:rPr>
              <a:t>الأعظمي</a:t>
            </a:r>
            <a:r>
              <a:rPr lang="ar-SY" sz="2800" b="1" dirty="0">
                <a:cs typeface="Simplified Arabic" pitchFamily="2" charset="-78"/>
                <a:sym typeface="Symbol"/>
              </a:rPr>
              <a:t> على </a:t>
            </a:r>
            <a:r>
              <a:rPr lang="ar-SY" sz="2800" b="1" dirty="0" err="1">
                <a:cs typeface="Simplified Arabic" pitchFamily="2" charset="-78"/>
                <a:sym typeface="Symbol"/>
              </a:rPr>
              <a:t>الديود</a:t>
            </a:r>
            <a:r>
              <a:rPr lang="ar-SY" sz="2800" b="1" dirty="0">
                <a:cs typeface="Simplified Arabic" pitchFamily="2" charset="-78"/>
                <a:sym typeface="Symbol"/>
              </a:rPr>
              <a:t> – الجهد </a:t>
            </a:r>
            <a:r>
              <a:rPr lang="ar-SY" sz="2800" b="1" dirty="0" err="1">
                <a:cs typeface="Simplified Arabic" pitchFamily="2" charset="-78"/>
                <a:sym typeface="Symbol"/>
              </a:rPr>
              <a:t>الأعظمي</a:t>
            </a:r>
            <a:r>
              <a:rPr lang="ar-SY" sz="2800" b="1" dirty="0">
                <a:cs typeface="Simplified Arabic" pitchFamily="2" charset="-78"/>
                <a:sym typeface="Symbol"/>
              </a:rPr>
              <a:t> على الترانزستور القيمة الوسطية والفعالة لتيار </a:t>
            </a:r>
            <a:r>
              <a:rPr lang="ar-SY" sz="2800" b="1" dirty="0" err="1">
                <a:cs typeface="Simplified Arabic" pitchFamily="2" charset="-78"/>
                <a:sym typeface="Symbol"/>
              </a:rPr>
              <a:t>الديود</a:t>
            </a:r>
            <a:r>
              <a:rPr lang="ar-SY" sz="2800" b="1" dirty="0">
                <a:cs typeface="Simplified Arabic" pitchFamily="2" charset="-78"/>
                <a:sym typeface="Symbol"/>
              </a:rPr>
              <a:t> - </a:t>
            </a:r>
            <a:r>
              <a:rPr lang="ar-SA" sz="2800" b="1" dirty="0">
                <a:cs typeface="Simplified Arabic" pitchFamily="2" charset="-78"/>
                <a:sym typeface="Symbol"/>
              </a:rPr>
              <a:t>الاستطاعة </a:t>
            </a:r>
            <a:r>
              <a:rPr lang="ar-SY" sz="2800" b="1" dirty="0">
                <a:cs typeface="Simplified Arabic" pitchFamily="2" charset="-78"/>
                <a:sym typeface="Symbol"/>
              </a:rPr>
              <a:t>الفعالة المستهلكة في الحمولة – الاستطاعة الظاهرية من منبع التغذية.</a:t>
            </a:r>
          </a:p>
          <a:p>
            <a:pPr algn="just"/>
            <a:endParaRPr lang="ar-SY" sz="2800" b="1" dirty="0">
              <a:cs typeface="Simplified Arabic" pitchFamily="2" charset="-78"/>
            </a:endParaRPr>
          </a:p>
        </p:txBody>
      </p:sp>
      <p:sp>
        <p:nvSpPr>
          <p:cNvPr id="4" name="عنصر نائب للتاريخ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2017-2018</a:t>
            </a:r>
            <a:endParaRPr lang="ar-SY"/>
          </a:p>
        </p:txBody>
      </p:sp>
      <p:sp>
        <p:nvSpPr>
          <p:cNvPr id="5" name="عنصر نائب لرقم الشريحة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56</a:t>
            </a:fld>
            <a:endParaRPr lang="ar-SY"/>
          </a:p>
        </p:txBody>
      </p:sp>
      <p:sp>
        <p:nvSpPr>
          <p:cNvPr id="6" name="عنصر نائب للتذييل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/>
              <a:t>د. عماد الروح - منظمات الجهد المستمر</a:t>
            </a:r>
          </a:p>
        </p:txBody>
      </p:sp>
    </p:spTree>
  </p:cSld>
  <p:clrMapOvr>
    <a:masterClrMapping/>
  </p:clrMapOvr>
  <p:transition>
    <p:cover dir="ld"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0290" name="Object 3"/>
          <p:cNvGraphicFramePr>
            <a:graphicFrameLocks noChangeAspect="1"/>
          </p:cNvGraphicFramePr>
          <p:nvPr/>
        </p:nvGraphicFramePr>
        <p:xfrm>
          <a:off x="4071934" y="3857628"/>
          <a:ext cx="4340225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606" name="Equation" r:id="rId3" imgW="1841400" imgH="228600" progId="Equation.DSMT4">
                  <p:embed/>
                </p:oleObj>
              </mc:Choice>
              <mc:Fallback>
                <p:oleObj name="Equation" r:id="rId3" imgW="1841400" imgH="2286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71934" y="3857628"/>
                        <a:ext cx="4340225" cy="539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3"/>
          <p:cNvGraphicFramePr>
            <a:graphicFrameLocks noChangeAspect="1"/>
          </p:cNvGraphicFramePr>
          <p:nvPr/>
        </p:nvGraphicFramePr>
        <p:xfrm>
          <a:off x="4114828" y="4572008"/>
          <a:ext cx="4386262" cy="925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607" name="Equation" r:id="rId5" imgW="1866600" imgH="393480" progId="Equation.DSMT4">
                  <p:embed/>
                </p:oleObj>
              </mc:Choice>
              <mc:Fallback>
                <p:oleObj name="Equation" r:id="rId5" imgW="1866600" imgH="393480" progId="Equation.DSMT4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14828" y="4572008"/>
                        <a:ext cx="4386262" cy="9255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3"/>
          <p:cNvGraphicFramePr>
            <a:graphicFrameLocks noChangeAspect="1"/>
          </p:cNvGraphicFramePr>
          <p:nvPr/>
        </p:nvGraphicFramePr>
        <p:xfrm>
          <a:off x="3643306" y="5643578"/>
          <a:ext cx="5070475" cy="625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608" name="Equation" r:id="rId7" imgW="2158920" imgH="266400" progId="Equation.DSMT4">
                  <p:embed/>
                </p:oleObj>
              </mc:Choice>
              <mc:Fallback>
                <p:oleObj name="Equation" r:id="rId7" imgW="2158920" imgH="266400" progId="Equation.DSMT4">
                  <p:embed/>
                  <p:pic>
                    <p:nvPicPr>
                      <p:cNvPr id="0" name="Picture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43306" y="5643578"/>
                        <a:ext cx="5070475" cy="6254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صورة 8" descr="power2_fig3_1.jp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357686" y="1268760"/>
            <a:ext cx="3724656" cy="2136648"/>
          </a:xfrm>
          <a:prstGeom prst="rect">
            <a:avLst/>
          </a:prstGeom>
        </p:spPr>
      </p:pic>
      <p:pic>
        <p:nvPicPr>
          <p:cNvPr id="11" name="صورة 10" descr="dc_chopper_curves_question.jpg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28596" y="1560406"/>
            <a:ext cx="3096768" cy="4797552"/>
          </a:xfrm>
          <a:prstGeom prst="rect">
            <a:avLst/>
          </a:prstGeom>
        </p:spPr>
      </p:pic>
      <p:sp>
        <p:nvSpPr>
          <p:cNvPr id="12" name="مربع نص 11"/>
          <p:cNvSpPr txBox="1"/>
          <p:nvPr/>
        </p:nvSpPr>
        <p:spPr>
          <a:xfrm>
            <a:off x="428596" y="428604"/>
            <a:ext cx="8358246" cy="95410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800" b="1" dirty="0">
                <a:solidFill>
                  <a:srgbClr val="0070C0"/>
                </a:solidFill>
                <a:cs typeface="Simplified Arabic" pitchFamily="2" charset="-78"/>
              </a:rPr>
              <a:t>U</a:t>
            </a:r>
            <a:r>
              <a:rPr lang="en-US" sz="2800" b="1" baseline="-25000" dirty="0">
                <a:solidFill>
                  <a:srgbClr val="0070C0"/>
                </a:solidFill>
                <a:cs typeface="Simplified Arabic" pitchFamily="2" charset="-78"/>
              </a:rPr>
              <a:t>S</a:t>
            </a:r>
            <a:r>
              <a:rPr lang="en-US" sz="2800" b="1" dirty="0">
                <a:solidFill>
                  <a:srgbClr val="0070C0"/>
                </a:solidFill>
                <a:cs typeface="Simplified Arabic" pitchFamily="2" charset="-78"/>
              </a:rPr>
              <a:t>=24 v , F = 2000 Hz</a:t>
            </a:r>
            <a:r>
              <a:rPr lang="ar-SY" sz="2800" b="1" dirty="0">
                <a:cs typeface="Simplified Arabic" pitchFamily="2" charset="-78"/>
              </a:rPr>
              <a:t> </a:t>
            </a:r>
            <a:r>
              <a:rPr lang="en-US" sz="2800" b="1" dirty="0">
                <a:solidFill>
                  <a:srgbClr val="0070C0"/>
                </a:solidFill>
                <a:cs typeface="Simplified Arabic" pitchFamily="2" charset="-78"/>
              </a:rPr>
              <a:t>R = 6 </a:t>
            </a:r>
            <a:r>
              <a:rPr lang="en-US" sz="2800" b="1" dirty="0">
                <a:solidFill>
                  <a:srgbClr val="0070C0"/>
                </a:solidFill>
                <a:cs typeface="Simplified Arabic" pitchFamily="2" charset="-78"/>
                <a:sym typeface="Symbol"/>
              </a:rPr>
              <a:t></a:t>
            </a:r>
            <a:r>
              <a:rPr lang="en-US" sz="2800" b="1" dirty="0">
                <a:solidFill>
                  <a:srgbClr val="0070C0"/>
                </a:solidFill>
                <a:cs typeface="Simplified Arabic" pitchFamily="2" charset="-78"/>
              </a:rPr>
              <a:t> , </a:t>
            </a:r>
            <a:r>
              <a:rPr lang="en-US" sz="2800" b="1" dirty="0">
                <a:solidFill>
                  <a:srgbClr val="0070C0"/>
                </a:solidFill>
                <a:cs typeface="Simplified Arabic" pitchFamily="2" charset="-78"/>
                <a:sym typeface="Symbol"/>
              </a:rPr>
              <a:t> = 0.6 ,</a:t>
            </a:r>
          </a:p>
          <a:p>
            <a:pPr algn="ctr"/>
            <a:r>
              <a:rPr lang="ar-SY" sz="2800" b="1" dirty="0">
                <a:solidFill>
                  <a:srgbClr val="00B050"/>
                </a:solidFill>
                <a:cs typeface="Simplified Arabic" pitchFamily="2" charset="-78"/>
                <a:sym typeface="Symbol"/>
              </a:rPr>
              <a:t>القيمة المتوسطة والفعالة لجهد الحمل</a:t>
            </a:r>
          </a:p>
        </p:txBody>
      </p:sp>
      <p:sp>
        <p:nvSpPr>
          <p:cNvPr id="10" name="عنصر نائب للتاريخ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2017-2018</a:t>
            </a:r>
            <a:endParaRPr lang="ar-SY"/>
          </a:p>
        </p:txBody>
      </p:sp>
      <p:sp>
        <p:nvSpPr>
          <p:cNvPr id="13" name="عنصر نائب لرقم الشريحة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57</a:t>
            </a:fld>
            <a:endParaRPr lang="ar-SY"/>
          </a:p>
        </p:txBody>
      </p:sp>
      <p:sp>
        <p:nvSpPr>
          <p:cNvPr id="14" name="عنصر نائب للتذييل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/>
              <a:t>د. عماد الروح - منظمات الجهد المستمر</a:t>
            </a:r>
          </a:p>
        </p:txBody>
      </p:sp>
    </p:spTree>
  </p:cSld>
  <p:clrMapOvr>
    <a:masterClrMapping/>
  </p:clrMapOvr>
  <p:transition>
    <p:cover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402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02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140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3"/>
          <p:cNvGraphicFramePr>
            <a:graphicFrameLocks noChangeAspect="1"/>
          </p:cNvGraphicFramePr>
          <p:nvPr/>
        </p:nvGraphicFramePr>
        <p:xfrm>
          <a:off x="4357686" y="3714752"/>
          <a:ext cx="3822700" cy="920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3805" name="Equation" r:id="rId3" imgW="1638000" imgH="393480" progId="Equation.DSMT4">
                  <p:embed/>
                </p:oleObj>
              </mc:Choice>
              <mc:Fallback>
                <p:oleObj name="Equation" r:id="rId3" imgW="1638000" imgH="393480" progId="Equation.DSMT4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57686" y="3714752"/>
                        <a:ext cx="3822700" cy="920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3"/>
          <p:cNvGraphicFramePr>
            <a:graphicFrameLocks noChangeAspect="1"/>
          </p:cNvGraphicFramePr>
          <p:nvPr/>
        </p:nvGraphicFramePr>
        <p:xfrm>
          <a:off x="4905374" y="4722820"/>
          <a:ext cx="2727325" cy="536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3806" name="Equation" r:id="rId5" imgW="1168200" imgH="228600" progId="Equation.DSMT4">
                  <p:embed/>
                </p:oleObj>
              </mc:Choice>
              <mc:Fallback>
                <p:oleObj name="Equation" r:id="rId5" imgW="1168200" imgH="228600" progId="Equation.DSMT4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05374" y="4722820"/>
                        <a:ext cx="2727325" cy="5365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صورة 10" descr="power2_fig3_1.jp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357686" y="1268760"/>
            <a:ext cx="3724656" cy="2136648"/>
          </a:xfrm>
          <a:prstGeom prst="rect">
            <a:avLst/>
          </a:prstGeom>
        </p:spPr>
      </p:pic>
      <p:sp>
        <p:nvSpPr>
          <p:cNvPr id="13" name="مربع نص 12"/>
          <p:cNvSpPr txBox="1"/>
          <p:nvPr/>
        </p:nvSpPr>
        <p:spPr>
          <a:xfrm>
            <a:off x="428596" y="428604"/>
            <a:ext cx="8358246" cy="138499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800" b="1" dirty="0">
                <a:solidFill>
                  <a:srgbClr val="0070C0"/>
                </a:solidFill>
                <a:cs typeface="Simplified Arabic" pitchFamily="2" charset="-78"/>
              </a:rPr>
              <a:t>U</a:t>
            </a:r>
            <a:r>
              <a:rPr lang="en-US" sz="2800" b="1" baseline="-25000" dirty="0">
                <a:solidFill>
                  <a:srgbClr val="0070C0"/>
                </a:solidFill>
                <a:cs typeface="Simplified Arabic" pitchFamily="2" charset="-78"/>
              </a:rPr>
              <a:t>S</a:t>
            </a:r>
            <a:r>
              <a:rPr lang="en-US" sz="2800" b="1" dirty="0">
                <a:solidFill>
                  <a:srgbClr val="0070C0"/>
                </a:solidFill>
                <a:cs typeface="Simplified Arabic" pitchFamily="2" charset="-78"/>
              </a:rPr>
              <a:t>=24 v , F = 2000 Hz</a:t>
            </a:r>
            <a:r>
              <a:rPr lang="ar-SY" sz="2800" b="1" dirty="0">
                <a:cs typeface="Simplified Arabic" pitchFamily="2" charset="-78"/>
              </a:rPr>
              <a:t> </a:t>
            </a:r>
            <a:r>
              <a:rPr lang="en-US" sz="2800" b="1" dirty="0">
                <a:solidFill>
                  <a:srgbClr val="0070C0"/>
                </a:solidFill>
                <a:cs typeface="Simplified Arabic" pitchFamily="2" charset="-78"/>
              </a:rPr>
              <a:t>R = 6 </a:t>
            </a:r>
            <a:r>
              <a:rPr lang="en-US" sz="2800" b="1" dirty="0">
                <a:solidFill>
                  <a:srgbClr val="0070C0"/>
                </a:solidFill>
                <a:cs typeface="Simplified Arabic" pitchFamily="2" charset="-78"/>
                <a:sym typeface="Symbol"/>
              </a:rPr>
              <a:t></a:t>
            </a:r>
            <a:r>
              <a:rPr lang="en-US" sz="2800" b="1" dirty="0">
                <a:solidFill>
                  <a:srgbClr val="0070C0"/>
                </a:solidFill>
                <a:cs typeface="Simplified Arabic" pitchFamily="2" charset="-78"/>
              </a:rPr>
              <a:t> , </a:t>
            </a:r>
            <a:r>
              <a:rPr lang="en-US" sz="2800" b="1" dirty="0">
                <a:solidFill>
                  <a:srgbClr val="0070C0"/>
                </a:solidFill>
                <a:cs typeface="Simplified Arabic" pitchFamily="2" charset="-78"/>
                <a:sym typeface="Symbol"/>
              </a:rPr>
              <a:t> = 0.6 ,</a:t>
            </a:r>
          </a:p>
          <a:p>
            <a:pPr algn="ctr"/>
            <a:r>
              <a:rPr lang="ar-SY" sz="2800" b="1" dirty="0">
                <a:solidFill>
                  <a:srgbClr val="00B050"/>
                </a:solidFill>
                <a:cs typeface="Simplified Arabic" pitchFamily="2" charset="-78"/>
                <a:sym typeface="Symbol"/>
              </a:rPr>
              <a:t>القيمة المتوسطة والفعالة لتيار الحمل والقيمة </a:t>
            </a:r>
            <a:r>
              <a:rPr lang="ar-SY" sz="2800" b="1" dirty="0" err="1">
                <a:solidFill>
                  <a:srgbClr val="00B050"/>
                </a:solidFill>
                <a:cs typeface="Simplified Arabic" pitchFamily="2" charset="-78"/>
                <a:sym typeface="Symbol"/>
              </a:rPr>
              <a:t>الأعظمية</a:t>
            </a:r>
            <a:r>
              <a:rPr lang="ar-SY" sz="2800" b="1" dirty="0">
                <a:solidFill>
                  <a:srgbClr val="00B050"/>
                </a:solidFill>
                <a:cs typeface="Simplified Arabic" pitchFamily="2" charset="-78"/>
                <a:sym typeface="Symbol"/>
              </a:rPr>
              <a:t> لجهدي </a:t>
            </a:r>
            <a:r>
              <a:rPr lang="ar-SY" sz="2800" b="1" dirty="0" err="1">
                <a:solidFill>
                  <a:srgbClr val="00B050"/>
                </a:solidFill>
                <a:cs typeface="Simplified Arabic" pitchFamily="2" charset="-78"/>
                <a:sym typeface="Symbol"/>
              </a:rPr>
              <a:t>الديود</a:t>
            </a:r>
            <a:endParaRPr lang="ar-SY" sz="2800" b="1" dirty="0">
              <a:solidFill>
                <a:srgbClr val="00B050"/>
              </a:solidFill>
              <a:cs typeface="Simplified Arabic" pitchFamily="2" charset="-78"/>
              <a:sym typeface="Symbol"/>
            </a:endParaRPr>
          </a:p>
          <a:p>
            <a:pPr algn="ctr"/>
            <a:r>
              <a:rPr lang="ar-SY" sz="2800" b="1" dirty="0">
                <a:solidFill>
                  <a:srgbClr val="00B050"/>
                </a:solidFill>
                <a:cs typeface="Simplified Arabic" pitchFamily="2" charset="-78"/>
                <a:sym typeface="Symbol"/>
              </a:rPr>
              <a:t>         والترانزستور</a:t>
            </a:r>
          </a:p>
        </p:txBody>
      </p:sp>
      <p:graphicFrame>
        <p:nvGraphicFramePr>
          <p:cNvPr id="195589" name="Object 5"/>
          <p:cNvGraphicFramePr>
            <a:graphicFrameLocks noChangeAspect="1"/>
          </p:cNvGraphicFramePr>
          <p:nvPr/>
        </p:nvGraphicFramePr>
        <p:xfrm>
          <a:off x="4759324" y="5346713"/>
          <a:ext cx="3019425" cy="566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3807" name="Equation" r:id="rId8" imgW="1295280" imgH="241200" progId="Equation.DSMT4">
                  <p:embed/>
                </p:oleObj>
              </mc:Choice>
              <mc:Fallback>
                <p:oleObj name="Equation" r:id="rId8" imgW="1295280" imgH="241200" progId="Equation.DSMT4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59324" y="5346713"/>
                        <a:ext cx="3019425" cy="5667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5590" name="Object 6"/>
          <p:cNvGraphicFramePr>
            <a:graphicFrameLocks noChangeAspect="1"/>
          </p:cNvGraphicFramePr>
          <p:nvPr/>
        </p:nvGraphicFramePr>
        <p:xfrm>
          <a:off x="4986336" y="6000768"/>
          <a:ext cx="2565400" cy="568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3808" name="Equation" r:id="rId10" imgW="1091880" imgH="241200" progId="Equation.DSMT4">
                  <p:embed/>
                </p:oleObj>
              </mc:Choice>
              <mc:Fallback>
                <p:oleObj name="Equation" r:id="rId10" imgW="1091880" imgH="241200" progId="Equation.DSMT4">
                  <p:embed/>
                  <p:pic>
                    <p:nvPicPr>
                      <p:cNvPr id="0" name="Picture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86336" y="6000768"/>
                        <a:ext cx="2565400" cy="5683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صورة 9" descr="dc_chopper_curves_question.jpg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28596" y="1560406"/>
            <a:ext cx="3096768" cy="4797552"/>
          </a:xfrm>
          <a:prstGeom prst="rect">
            <a:avLst/>
          </a:prstGeom>
        </p:spPr>
      </p:pic>
      <p:sp>
        <p:nvSpPr>
          <p:cNvPr id="12" name="عنصر نائب للتاريخ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2017-2018</a:t>
            </a:r>
            <a:endParaRPr lang="ar-SY"/>
          </a:p>
        </p:txBody>
      </p:sp>
      <p:sp>
        <p:nvSpPr>
          <p:cNvPr id="14" name="عنصر نائب لرقم الشريحة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58</a:t>
            </a:fld>
            <a:endParaRPr lang="ar-SY"/>
          </a:p>
        </p:txBody>
      </p:sp>
      <p:sp>
        <p:nvSpPr>
          <p:cNvPr id="15" name="عنصر نائب للتذييل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/>
              <a:t>د. عماد الروح - منظمات الجهد المستمر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955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955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3" dur="1000"/>
                                        <p:tgtEl>
                                          <p:spTgt spid="1955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955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955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0" dur="1000"/>
                                        <p:tgtEl>
                                          <p:spTgt spid="1955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2343" name="Object 3"/>
          <p:cNvGraphicFramePr>
            <a:graphicFrameLocks noChangeAspect="1"/>
          </p:cNvGraphicFramePr>
          <p:nvPr/>
        </p:nvGraphicFramePr>
        <p:xfrm>
          <a:off x="4148132" y="3643314"/>
          <a:ext cx="4325937" cy="925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642" name="Equation" r:id="rId3" imgW="1841400" imgH="393480" progId="Equation.DSMT4">
                  <p:embed/>
                </p:oleObj>
              </mc:Choice>
              <mc:Fallback>
                <p:oleObj name="Equation" r:id="rId3" imgW="1841400" imgH="393480" progId="Equation.DSMT4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48132" y="3643314"/>
                        <a:ext cx="4325937" cy="9255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3"/>
          <p:cNvGraphicFramePr>
            <a:graphicFrameLocks noChangeAspect="1"/>
          </p:cNvGraphicFramePr>
          <p:nvPr/>
        </p:nvGraphicFramePr>
        <p:xfrm>
          <a:off x="3744907" y="5039796"/>
          <a:ext cx="5132387" cy="923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643" name="Equation" r:id="rId5" imgW="2184120" imgH="393480" progId="Equation.DSMT4">
                  <p:embed/>
                </p:oleObj>
              </mc:Choice>
              <mc:Fallback>
                <p:oleObj name="Equation" r:id="rId5" imgW="2184120" imgH="393480" progId="Equation.DSMT4">
                  <p:embed/>
                  <p:pic>
                    <p:nvPicPr>
                      <p:cNvPr id="0" name="Picture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44907" y="5039796"/>
                        <a:ext cx="5132387" cy="9239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3"/>
          <p:cNvGraphicFramePr>
            <a:graphicFrameLocks noChangeAspect="1"/>
          </p:cNvGraphicFramePr>
          <p:nvPr/>
        </p:nvGraphicFramePr>
        <p:xfrm>
          <a:off x="3714744" y="5929330"/>
          <a:ext cx="5192712" cy="596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644" name="Equation" r:id="rId7" imgW="2209680" imgH="253800" progId="Equation.DSMT4">
                  <p:embed/>
                </p:oleObj>
              </mc:Choice>
              <mc:Fallback>
                <p:oleObj name="Equation" r:id="rId7" imgW="2209680" imgH="253800" progId="Equation.DSMT4">
                  <p:embed/>
                  <p:pic>
                    <p:nvPicPr>
                      <p:cNvPr id="0" name="Picture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14744" y="5929330"/>
                        <a:ext cx="5192712" cy="596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8" name="صورة 17" descr="power2_fig3_1.jp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357686" y="1268760"/>
            <a:ext cx="3724656" cy="2136648"/>
          </a:xfrm>
          <a:prstGeom prst="rect">
            <a:avLst/>
          </a:prstGeom>
        </p:spPr>
      </p:pic>
      <p:sp>
        <p:nvSpPr>
          <p:cNvPr id="20" name="مربع نص 19"/>
          <p:cNvSpPr txBox="1"/>
          <p:nvPr/>
        </p:nvSpPr>
        <p:spPr>
          <a:xfrm>
            <a:off x="428596" y="428604"/>
            <a:ext cx="8358246" cy="95410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800" b="1" dirty="0">
                <a:solidFill>
                  <a:srgbClr val="0070C0"/>
                </a:solidFill>
                <a:cs typeface="Simplified Arabic" pitchFamily="2" charset="-78"/>
              </a:rPr>
              <a:t>U</a:t>
            </a:r>
            <a:r>
              <a:rPr lang="en-US" sz="2800" b="1" baseline="-25000" dirty="0">
                <a:solidFill>
                  <a:srgbClr val="0070C0"/>
                </a:solidFill>
                <a:cs typeface="Simplified Arabic" pitchFamily="2" charset="-78"/>
              </a:rPr>
              <a:t>S</a:t>
            </a:r>
            <a:r>
              <a:rPr lang="en-US" sz="2800" b="1" dirty="0">
                <a:solidFill>
                  <a:srgbClr val="0070C0"/>
                </a:solidFill>
                <a:cs typeface="Simplified Arabic" pitchFamily="2" charset="-78"/>
              </a:rPr>
              <a:t>=24 v , F = 2000 Hz</a:t>
            </a:r>
            <a:r>
              <a:rPr lang="ar-SY" sz="2800" b="1" dirty="0">
                <a:cs typeface="Simplified Arabic" pitchFamily="2" charset="-78"/>
              </a:rPr>
              <a:t> </a:t>
            </a:r>
            <a:r>
              <a:rPr lang="en-US" sz="2800" b="1" dirty="0">
                <a:solidFill>
                  <a:srgbClr val="0070C0"/>
                </a:solidFill>
                <a:cs typeface="Simplified Arabic" pitchFamily="2" charset="-78"/>
              </a:rPr>
              <a:t>R = 6 </a:t>
            </a:r>
            <a:r>
              <a:rPr lang="en-US" sz="2800" b="1" dirty="0">
                <a:solidFill>
                  <a:srgbClr val="0070C0"/>
                </a:solidFill>
                <a:cs typeface="Simplified Arabic" pitchFamily="2" charset="-78"/>
                <a:sym typeface="Symbol"/>
              </a:rPr>
              <a:t></a:t>
            </a:r>
            <a:r>
              <a:rPr lang="en-US" sz="2800" b="1" dirty="0">
                <a:solidFill>
                  <a:srgbClr val="0070C0"/>
                </a:solidFill>
                <a:cs typeface="Simplified Arabic" pitchFamily="2" charset="-78"/>
              </a:rPr>
              <a:t> , </a:t>
            </a:r>
            <a:r>
              <a:rPr lang="en-US" sz="2800" b="1" dirty="0">
                <a:solidFill>
                  <a:srgbClr val="0070C0"/>
                </a:solidFill>
                <a:cs typeface="Simplified Arabic" pitchFamily="2" charset="-78"/>
                <a:sym typeface="Symbol"/>
              </a:rPr>
              <a:t> = 0.6 ,</a:t>
            </a:r>
          </a:p>
          <a:p>
            <a:pPr algn="ctr"/>
            <a:r>
              <a:rPr lang="ar-SY" sz="2800" b="1" dirty="0">
                <a:solidFill>
                  <a:srgbClr val="00B050"/>
                </a:solidFill>
                <a:cs typeface="Simplified Arabic" pitchFamily="2" charset="-78"/>
                <a:sym typeface="Symbol"/>
              </a:rPr>
              <a:t>القيمة الوسطية والفعالة لتيار الترانزستور</a:t>
            </a:r>
          </a:p>
        </p:txBody>
      </p:sp>
      <p:graphicFrame>
        <p:nvGraphicFramePr>
          <p:cNvPr id="21" name="Object 3"/>
          <p:cNvGraphicFramePr>
            <a:graphicFrameLocks noChangeAspect="1"/>
          </p:cNvGraphicFramePr>
          <p:nvPr/>
        </p:nvGraphicFramePr>
        <p:xfrm>
          <a:off x="4544213" y="4534436"/>
          <a:ext cx="3533775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645" name="Equation" r:id="rId10" imgW="1498320" imgH="228600" progId="Equation.DSMT4">
                  <p:embed/>
                </p:oleObj>
              </mc:Choice>
              <mc:Fallback>
                <p:oleObj name="Equation" r:id="rId10" imgW="1498320" imgH="22860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44213" y="4534436"/>
                        <a:ext cx="3533775" cy="539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صورة 8" descr="dc_chopper_curves_question.jpg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28596" y="1560406"/>
            <a:ext cx="3096768" cy="4797552"/>
          </a:xfrm>
          <a:prstGeom prst="rect">
            <a:avLst/>
          </a:prstGeom>
        </p:spPr>
      </p:pic>
      <p:sp>
        <p:nvSpPr>
          <p:cNvPr id="10" name="عنصر نائب للتاريخ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2017-2018</a:t>
            </a:r>
            <a:endParaRPr lang="ar-SY"/>
          </a:p>
        </p:txBody>
      </p:sp>
      <p:sp>
        <p:nvSpPr>
          <p:cNvPr id="11" name="عنصر نائب لرقم الشريحة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59</a:t>
            </a:fld>
            <a:endParaRPr lang="ar-SY"/>
          </a:p>
        </p:txBody>
      </p:sp>
      <p:sp>
        <p:nvSpPr>
          <p:cNvPr id="12" name="عنصر نائب للتذييل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/>
              <a:t>د. عماد الروح - منظمات الجهد المستمر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423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23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142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6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لتاريخ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2017-2018</a:t>
            </a:r>
            <a:endParaRPr lang="ar-SY" dirty="0"/>
          </a:p>
        </p:txBody>
      </p:sp>
      <p:sp>
        <p:nvSpPr>
          <p:cNvPr id="3" name="عنصر نائب للتذييل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/>
              <a:t>د. عماد الروح - منظمات الجهد المستمر</a:t>
            </a:r>
            <a:endParaRPr lang="ar-SY" dirty="0"/>
          </a:p>
        </p:txBody>
      </p:sp>
      <p:sp>
        <p:nvSpPr>
          <p:cNvPr id="4" name="عنصر نائب لرقم الشريحة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6</a:t>
            </a:fld>
            <a:endParaRPr lang="ar-SY" dirty="0"/>
          </a:p>
        </p:txBody>
      </p:sp>
      <p:sp>
        <p:nvSpPr>
          <p:cNvPr id="5" name="مربع نص 4"/>
          <p:cNvSpPr txBox="1"/>
          <p:nvPr/>
        </p:nvSpPr>
        <p:spPr>
          <a:xfrm>
            <a:off x="428596" y="928670"/>
            <a:ext cx="8358246" cy="95410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/>
            <a:r>
              <a:rPr lang="ar-SY" sz="2800" b="1" dirty="0">
                <a:cs typeface="Simplified Arabic" pitchFamily="2" charset="-78"/>
              </a:rPr>
              <a:t>2. </a:t>
            </a:r>
            <a:r>
              <a:rPr lang="ar-SY" sz="2800" b="1" dirty="0" err="1">
                <a:cs typeface="Simplified Arabic" pitchFamily="2" charset="-78"/>
              </a:rPr>
              <a:t>الثايرستور</a:t>
            </a:r>
            <a:r>
              <a:rPr lang="ar-SY" sz="2800" b="1" dirty="0">
                <a:cs typeface="Simplified Arabic" pitchFamily="2" charset="-78"/>
              </a:rPr>
              <a:t> (يحتاج إلى </a:t>
            </a:r>
            <a:r>
              <a:rPr lang="ar-SY" sz="2800" b="1" dirty="0" err="1">
                <a:cs typeface="Simplified Arabic" pitchFamily="2" charset="-78"/>
              </a:rPr>
              <a:t>دارات</a:t>
            </a:r>
            <a:r>
              <a:rPr lang="ar-SY" sz="2800" b="1" dirty="0">
                <a:cs typeface="Simplified Arabic" pitchFamily="2" charset="-78"/>
              </a:rPr>
              <a:t> إبدال مساعدة للقطع , </a:t>
            </a:r>
            <a:r>
              <a:rPr lang="ar-SY" sz="2800" b="1" dirty="0" err="1">
                <a:cs typeface="Simplified Arabic" pitchFamily="2" charset="-78"/>
              </a:rPr>
              <a:t>استطاعات</a:t>
            </a:r>
            <a:r>
              <a:rPr lang="ar-SY" sz="2800" b="1" dirty="0">
                <a:cs typeface="Simplified Arabic" pitchFamily="2" charset="-78"/>
              </a:rPr>
              <a:t> كبيرة).</a:t>
            </a:r>
          </a:p>
        </p:txBody>
      </p:sp>
      <p:pic>
        <p:nvPicPr>
          <p:cNvPr id="6" name="صورة 5" descr="thyristor_photo_100A_1200V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71538" y="2571744"/>
            <a:ext cx="3071834" cy="2982501"/>
          </a:xfrm>
          <a:prstGeom prst="rect">
            <a:avLst/>
          </a:prstGeom>
        </p:spPr>
      </p:pic>
      <p:sp>
        <p:nvSpPr>
          <p:cNvPr id="7" name="مربع نص 6"/>
          <p:cNvSpPr txBox="1"/>
          <p:nvPr/>
        </p:nvSpPr>
        <p:spPr>
          <a:xfrm>
            <a:off x="1643042" y="357166"/>
            <a:ext cx="7215238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SY" sz="2800" b="1" dirty="0">
                <a:solidFill>
                  <a:srgbClr val="FF0000"/>
                </a:solidFill>
                <a:cs typeface="Simplified Arabic" pitchFamily="2" charset="-78"/>
              </a:rPr>
              <a:t>العناصر الالكترونية المستخدمة في منظمات التيار المستمر:</a:t>
            </a:r>
          </a:p>
        </p:txBody>
      </p:sp>
      <p:pic>
        <p:nvPicPr>
          <p:cNvPr id="9" name="صورة 8" descr="scr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677240" y="3161520"/>
            <a:ext cx="1847088" cy="1563624"/>
          </a:xfrm>
          <a:prstGeom prst="rect">
            <a:avLst/>
          </a:prstGeom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صورة 17" descr="power2_fig3_1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357686" y="1268760"/>
            <a:ext cx="3724656" cy="2136648"/>
          </a:xfrm>
          <a:prstGeom prst="rect">
            <a:avLst/>
          </a:prstGeom>
        </p:spPr>
      </p:pic>
      <p:sp>
        <p:nvSpPr>
          <p:cNvPr id="22" name="مربع نص 21"/>
          <p:cNvSpPr txBox="1"/>
          <p:nvPr/>
        </p:nvSpPr>
        <p:spPr>
          <a:xfrm>
            <a:off x="428596" y="428604"/>
            <a:ext cx="8358246" cy="95410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800" b="1" dirty="0">
                <a:solidFill>
                  <a:srgbClr val="0070C0"/>
                </a:solidFill>
                <a:cs typeface="Simplified Arabic" pitchFamily="2" charset="-78"/>
              </a:rPr>
              <a:t>U</a:t>
            </a:r>
            <a:r>
              <a:rPr lang="en-US" sz="2800" b="1" baseline="-25000" dirty="0">
                <a:solidFill>
                  <a:srgbClr val="0070C0"/>
                </a:solidFill>
                <a:cs typeface="Simplified Arabic" pitchFamily="2" charset="-78"/>
              </a:rPr>
              <a:t>S</a:t>
            </a:r>
            <a:r>
              <a:rPr lang="en-US" sz="2800" b="1" dirty="0">
                <a:solidFill>
                  <a:srgbClr val="0070C0"/>
                </a:solidFill>
                <a:cs typeface="Simplified Arabic" pitchFamily="2" charset="-78"/>
              </a:rPr>
              <a:t>=24 v , F = 2000 Hz</a:t>
            </a:r>
            <a:r>
              <a:rPr lang="ar-SY" sz="2800" b="1" dirty="0">
                <a:cs typeface="Simplified Arabic" pitchFamily="2" charset="-78"/>
              </a:rPr>
              <a:t> </a:t>
            </a:r>
            <a:r>
              <a:rPr lang="en-US" sz="2800" b="1" dirty="0">
                <a:solidFill>
                  <a:srgbClr val="0070C0"/>
                </a:solidFill>
                <a:cs typeface="Simplified Arabic" pitchFamily="2" charset="-78"/>
              </a:rPr>
              <a:t>R = 6 </a:t>
            </a:r>
            <a:r>
              <a:rPr lang="en-US" sz="2800" b="1" dirty="0">
                <a:solidFill>
                  <a:srgbClr val="0070C0"/>
                </a:solidFill>
                <a:cs typeface="Simplified Arabic" pitchFamily="2" charset="-78"/>
                <a:sym typeface="Symbol"/>
              </a:rPr>
              <a:t></a:t>
            </a:r>
            <a:r>
              <a:rPr lang="en-US" sz="2800" b="1" dirty="0">
                <a:solidFill>
                  <a:srgbClr val="0070C0"/>
                </a:solidFill>
                <a:cs typeface="Simplified Arabic" pitchFamily="2" charset="-78"/>
              </a:rPr>
              <a:t> , </a:t>
            </a:r>
            <a:r>
              <a:rPr lang="en-US" sz="2800" b="1" dirty="0">
                <a:solidFill>
                  <a:srgbClr val="0070C0"/>
                </a:solidFill>
                <a:cs typeface="Simplified Arabic" pitchFamily="2" charset="-78"/>
                <a:sym typeface="Symbol"/>
              </a:rPr>
              <a:t> = 0.6 ,</a:t>
            </a:r>
          </a:p>
          <a:p>
            <a:pPr algn="ctr"/>
            <a:r>
              <a:rPr lang="ar-SY" sz="2800" b="1" dirty="0">
                <a:solidFill>
                  <a:srgbClr val="00B050"/>
                </a:solidFill>
                <a:cs typeface="Simplified Arabic" pitchFamily="2" charset="-78"/>
                <a:sym typeface="Symbol"/>
              </a:rPr>
              <a:t>القيمة الوسطية والفعالة لتيار </a:t>
            </a:r>
            <a:r>
              <a:rPr lang="ar-SY" sz="2800" b="1" dirty="0" err="1">
                <a:solidFill>
                  <a:srgbClr val="00B050"/>
                </a:solidFill>
                <a:cs typeface="Simplified Arabic" pitchFamily="2" charset="-78"/>
                <a:sym typeface="Symbol"/>
              </a:rPr>
              <a:t>الديود</a:t>
            </a:r>
            <a:endParaRPr lang="ar-SY" sz="2800" b="1" dirty="0">
              <a:solidFill>
                <a:srgbClr val="00B050"/>
              </a:solidFill>
              <a:cs typeface="Simplified Arabic" pitchFamily="2" charset="-78"/>
              <a:sym typeface="Symbol"/>
            </a:endParaRPr>
          </a:p>
        </p:txBody>
      </p:sp>
      <p:graphicFrame>
        <p:nvGraphicFramePr>
          <p:cNvPr id="143370" name="Object 10"/>
          <p:cNvGraphicFramePr>
            <a:graphicFrameLocks noChangeAspect="1"/>
          </p:cNvGraphicFramePr>
          <p:nvPr/>
        </p:nvGraphicFramePr>
        <p:xfrm>
          <a:off x="3460750" y="3643314"/>
          <a:ext cx="5160962" cy="923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667" name="Equation" r:id="rId4" imgW="2197080" imgH="393480" progId="Equation.DSMT4">
                  <p:embed/>
                </p:oleObj>
              </mc:Choice>
              <mc:Fallback>
                <p:oleObj name="Equation" r:id="rId4" imgW="2197080" imgH="393480" progId="Equation.DSMT4">
                  <p:embed/>
                  <p:pic>
                    <p:nvPicPr>
                      <p:cNvPr id="0" name="Picture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60750" y="3643314"/>
                        <a:ext cx="5160962" cy="9239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10"/>
          <p:cNvGraphicFramePr>
            <a:graphicFrameLocks noChangeAspect="1"/>
          </p:cNvGraphicFramePr>
          <p:nvPr/>
        </p:nvGraphicFramePr>
        <p:xfrm>
          <a:off x="4167981" y="4523324"/>
          <a:ext cx="3746500" cy="568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668" name="Equation" r:id="rId6" imgW="1587240" imgH="241200" progId="Equation.DSMT4">
                  <p:embed/>
                </p:oleObj>
              </mc:Choice>
              <mc:Fallback>
                <p:oleObj name="Equation" r:id="rId6" imgW="1587240" imgH="241200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67981" y="4523324"/>
                        <a:ext cx="3746500" cy="5683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صورة 8" descr="dc_chopper_curves_question.jp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28596" y="1560406"/>
            <a:ext cx="3096768" cy="4797552"/>
          </a:xfrm>
          <a:prstGeom prst="rect">
            <a:avLst/>
          </a:prstGeom>
        </p:spPr>
      </p:pic>
      <p:graphicFrame>
        <p:nvGraphicFramePr>
          <p:cNvPr id="143371" name="Object 11"/>
          <p:cNvGraphicFramePr>
            <a:graphicFrameLocks noChangeAspect="1"/>
          </p:cNvGraphicFramePr>
          <p:nvPr/>
        </p:nvGraphicFramePr>
        <p:xfrm>
          <a:off x="3271869" y="5047734"/>
          <a:ext cx="5729287" cy="925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669" name="Equation" r:id="rId9" imgW="2438280" imgH="393480" progId="Equation.DSMT4">
                  <p:embed/>
                </p:oleObj>
              </mc:Choice>
              <mc:Fallback>
                <p:oleObj name="Equation" r:id="rId9" imgW="2438280" imgH="393480" progId="Equation.DSMT4">
                  <p:embed/>
                  <p:pic>
                    <p:nvPicPr>
                      <p:cNvPr id="0" name="Picture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71869" y="5047734"/>
                        <a:ext cx="5729287" cy="9255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3372" name="Object 12"/>
          <p:cNvGraphicFramePr>
            <a:graphicFrameLocks noChangeAspect="1"/>
          </p:cNvGraphicFramePr>
          <p:nvPr/>
        </p:nvGraphicFramePr>
        <p:xfrm>
          <a:off x="3295650" y="5929330"/>
          <a:ext cx="5491163" cy="596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670" name="Equation" r:id="rId11" imgW="2336760" imgH="253800" progId="Equation.DSMT4">
                  <p:embed/>
                </p:oleObj>
              </mc:Choice>
              <mc:Fallback>
                <p:oleObj name="Equation" r:id="rId11" imgW="2336760" imgH="253800" progId="Equation.DSMT4">
                  <p:embed/>
                  <p:pic>
                    <p:nvPicPr>
                      <p:cNvPr id="0" name="Picture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95650" y="5929330"/>
                        <a:ext cx="5491163" cy="596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عنصر نائب للتاريخ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2017-2018</a:t>
            </a:r>
            <a:endParaRPr lang="ar-SY"/>
          </a:p>
        </p:txBody>
      </p:sp>
      <p:sp>
        <p:nvSpPr>
          <p:cNvPr id="11" name="عنصر نائب لرقم الشريحة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60</a:t>
            </a:fld>
            <a:endParaRPr lang="ar-SY"/>
          </a:p>
        </p:txBody>
      </p:sp>
      <p:sp>
        <p:nvSpPr>
          <p:cNvPr id="12" name="عنصر نائب للتذييل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/>
              <a:t>د. عماد الروح - منظمات الجهد المستمر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433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33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143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6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433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433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3" dur="1000"/>
                                        <p:tgtEl>
                                          <p:spTgt spid="143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433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433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0" dur="1000"/>
                                        <p:tgtEl>
                                          <p:spTgt spid="143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صورة 20" descr="power2_fig3_1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357686" y="1268760"/>
            <a:ext cx="3724656" cy="2136648"/>
          </a:xfrm>
          <a:prstGeom prst="rect">
            <a:avLst/>
          </a:prstGeom>
        </p:spPr>
      </p:pic>
      <p:sp>
        <p:nvSpPr>
          <p:cNvPr id="23" name="مربع نص 22"/>
          <p:cNvSpPr txBox="1"/>
          <p:nvPr/>
        </p:nvSpPr>
        <p:spPr>
          <a:xfrm>
            <a:off x="428596" y="428604"/>
            <a:ext cx="8358246" cy="95410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800" b="1" dirty="0">
                <a:solidFill>
                  <a:srgbClr val="0070C0"/>
                </a:solidFill>
                <a:cs typeface="Simplified Arabic" pitchFamily="2" charset="-78"/>
              </a:rPr>
              <a:t>U</a:t>
            </a:r>
            <a:r>
              <a:rPr lang="en-US" sz="2800" b="1" baseline="-25000" dirty="0">
                <a:solidFill>
                  <a:srgbClr val="0070C0"/>
                </a:solidFill>
                <a:cs typeface="Simplified Arabic" pitchFamily="2" charset="-78"/>
              </a:rPr>
              <a:t>S</a:t>
            </a:r>
            <a:r>
              <a:rPr lang="en-US" sz="2800" b="1" dirty="0">
                <a:solidFill>
                  <a:srgbClr val="0070C0"/>
                </a:solidFill>
                <a:cs typeface="Simplified Arabic" pitchFamily="2" charset="-78"/>
              </a:rPr>
              <a:t>=24 v , F = 2000 Hz</a:t>
            </a:r>
            <a:r>
              <a:rPr lang="ar-SY" sz="2800" b="1" dirty="0">
                <a:cs typeface="Simplified Arabic" pitchFamily="2" charset="-78"/>
              </a:rPr>
              <a:t> </a:t>
            </a:r>
            <a:r>
              <a:rPr lang="en-US" sz="2800" b="1" dirty="0">
                <a:solidFill>
                  <a:srgbClr val="0070C0"/>
                </a:solidFill>
                <a:cs typeface="Simplified Arabic" pitchFamily="2" charset="-78"/>
              </a:rPr>
              <a:t>R = 6 </a:t>
            </a:r>
            <a:r>
              <a:rPr lang="en-US" sz="2800" b="1" dirty="0">
                <a:solidFill>
                  <a:srgbClr val="0070C0"/>
                </a:solidFill>
                <a:cs typeface="Simplified Arabic" pitchFamily="2" charset="-78"/>
                <a:sym typeface="Symbol"/>
              </a:rPr>
              <a:t></a:t>
            </a:r>
            <a:r>
              <a:rPr lang="en-US" sz="2800" b="1" dirty="0">
                <a:solidFill>
                  <a:srgbClr val="0070C0"/>
                </a:solidFill>
                <a:cs typeface="Simplified Arabic" pitchFamily="2" charset="-78"/>
              </a:rPr>
              <a:t> , </a:t>
            </a:r>
            <a:r>
              <a:rPr lang="en-US" sz="2800" b="1" dirty="0">
                <a:solidFill>
                  <a:srgbClr val="0070C0"/>
                </a:solidFill>
                <a:cs typeface="Simplified Arabic" pitchFamily="2" charset="-78"/>
                <a:sym typeface="Symbol"/>
              </a:rPr>
              <a:t> = 0.6 ,</a:t>
            </a:r>
          </a:p>
          <a:p>
            <a:pPr algn="ctr"/>
            <a:r>
              <a:rPr lang="ar-SY" sz="2800" b="1" dirty="0">
                <a:solidFill>
                  <a:srgbClr val="00B050"/>
                </a:solidFill>
                <a:cs typeface="Simplified Arabic" pitchFamily="2" charset="-78"/>
                <a:sym typeface="Symbol"/>
              </a:rPr>
              <a:t>الاستطاعة المستهلكة في الحمولة</a:t>
            </a:r>
          </a:p>
        </p:txBody>
      </p:sp>
      <p:graphicFrame>
        <p:nvGraphicFramePr>
          <p:cNvPr id="24" name="Object 10"/>
          <p:cNvGraphicFramePr>
            <a:graphicFrameLocks noChangeAspect="1"/>
          </p:cNvGraphicFramePr>
          <p:nvPr/>
        </p:nvGraphicFramePr>
        <p:xfrm>
          <a:off x="4143375" y="5972175"/>
          <a:ext cx="4032250" cy="536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8685" name="Equation" r:id="rId4" imgW="1714320" imgH="228600" progId="Equation.DSMT4">
                  <p:embed/>
                </p:oleObj>
              </mc:Choice>
              <mc:Fallback>
                <p:oleObj name="Equation" r:id="rId4" imgW="1714320" imgH="228600" progId="Equation.DSMT4">
                  <p:embed/>
                  <p:pic>
                    <p:nvPicPr>
                      <p:cNvPr id="0" name="Picture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43375" y="5972175"/>
                        <a:ext cx="4032250" cy="5365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ct 10"/>
          <p:cNvGraphicFramePr>
            <a:graphicFrameLocks noChangeAspect="1"/>
          </p:cNvGraphicFramePr>
          <p:nvPr/>
        </p:nvGraphicFramePr>
        <p:xfrm>
          <a:off x="4991100" y="5086350"/>
          <a:ext cx="2335213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8686" name="Equation" r:id="rId6" imgW="990360" imgH="228600" progId="Equation.DSMT4">
                  <p:embed/>
                </p:oleObj>
              </mc:Choice>
              <mc:Fallback>
                <p:oleObj name="Equation" r:id="rId6" imgW="990360" imgH="228600" progId="Equation.DSMT4">
                  <p:embed/>
                  <p:pic>
                    <p:nvPicPr>
                      <p:cNvPr id="0" name="Picture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91100" y="5086350"/>
                        <a:ext cx="2335213" cy="539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صورة 7" descr="dc_chopper_curves_question.jp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28596" y="1560406"/>
            <a:ext cx="3096768" cy="4797552"/>
          </a:xfrm>
          <a:prstGeom prst="rect">
            <a:avLst/>
          </a:prstGeom>
        </p:spPr>
      </p:pic>
      <p:graphicFrame>
        <p:nvGraphicFramePr>
          <p:cNvPr id="19" name="Object 10"/>
          <p:cNvGraphicFramePr>
            <a:graphicFrameLocks noChangeAspect="1"/>
          </p:cNvGraphicFramePr>
          <p:nvPr/>
        </p:nvGraphicFramePr>
        <p:xfrm>
          <a:off x="3295650" y="3786188"/>
          <a:ext cx="5727700" cy="925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8687" name="Equation" r:id="rId9" imgW="2438280" imgH="393480" progId="Equation.DSMT4">
                  <p:embed/>
                </p:oleObj>
              </mc:Choice>
              <mc:Fallback>
                <p:oleObj name="Equation" r:id="rId9" imgW="2438280" imgH="393480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95650" y="3786188"/>
                        <a:ext cx="5727700" cy="9255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عنصر نائب للتاريخ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2017-2018</a:t>
            </a:r>
            <a:endParaRPr lang="ar-SY"/>
          </a:p>
        </p:txBody>
      </p:sp>
      <p:sp>
        <p:nvSpPr>
          <p:cNvPr id="10" name="عنصر نائب لرقم الشريحة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61</a:t>
            </a:fld>
            <a:endParaRPr lang="ar-SY"/>
          </a:p>
        </p:txBody>
      </p:sp>
      <p:sp>
        <p:nvSpPr>
          <p:cNvPr id="11" name="عنصر نائب للتذييل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/>
              <a:t>د. عماد الروح - منظمات الجهد المستمر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6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3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Object 10"/>
          <p:cNvGraphicFramePr>
            <a:graphicFrameLocks noChangeAspect="1"/>
          </p:cNvGraphicFramePr>
          <p:nvPr/>
        </p:nvGraphicFramePr>
        <p:xfrm>
          <a:off x="4357686" y="3212976"/>
          <a:ext cx="3825875" cy="565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9724" name="Equation" r:id="rId3" imgW="1638000" imgH="241200" progId="Equation.DSMT4">
                  <p:embed/>
                </p:oleObj>
              </mc:Choice>
              <mc:Fallback>
                <p:oleObj name="Equation" r:id="rId3" imgW="1638000" imgH="241200" progId="Equation.DSMT4">
                  <p:embed/>
                  <p:pic>
                    <p:nvPicPr>
                      <p:cNvPr id="0" name="Picture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57686" y="3212976"/>
                        <a:ext cx="3825875" cy="5651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1" name="صورة 20" descr="power2_fig3_1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357686" y="1124744"/>
            <a:ext cx="3724656" cy="2136648"/>
          </a:xfrm>
          <a:prstGeom prst="rect">
            <a:avLst/>
          </a:prstGeom>
        </p:spPr>
      </p:pic>
      <p:sp>
        <p:nvSpPr>
          <p:cNvPr id="23" name="مربع نص 22"/>
          <p:cNvSpPr txBox="1"/>
          <p:nvPr/>
        </p:nvSpPr>
        <p:spPr>
          <a:xfrm>
            <a:off x="428596" y="428604"/>
            <a:ext cx="8358246" cy="95410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800" b="1" dirty="0">
                <a:solidFill>
                  <a:srgbClr val="0070C0"/>
                </a:solidFill>
                <a:cs typeface="Simplified Arabic" pitchFamily="2" charset="-78"/>
              </a:rPr>
              <a:t>U</a:t>
            </a:r>
            <a:r>
              <a:rPr lang="en-US" sz="2800" b="1" baseline="-25000" dirty="0">
                <a:solidFill>
                  <a:srgbClr val="0070C0"/>
                </a:solidFill>
                <a:cs typeface="Simplified Arabic" pitchFamily="2" charset="-78"/>
              </a:rPr>
              <a:t>S</a:t>
            </a:r>
            <a:r>
              <a:rPr lang="en-US" sz="2800" b="1" dirty="0">
                <a:solidFill>
                  <a:srgbClr val="0070C0"/>
                </a:solidFill>
                <a:cs typeface="Simplified Arabic" pitchFamily="2" charset="-78"/>
              </a:rPr>
              <a:t>=24 v , F = 2000 Hz</a:t>
            </a:r>
            <a:r>
              <a:rPr lang="ar-SY" sz="2800" b="1" dirty="0">
                <a:cs typeface="Simplified Arabic" pitchFamily="2" charset="-78"/>
              </a:rPr>
              <a:t> </a:t>
            </a:r>
            <a:r>
              <a:rPr lang="en-US" sz="2800" b="1" dirty="0">
                <a:solidFill>
                  <a:srgbClr val="0070C0"/>
                </a:solidFill>
                <a:cs typeface="Simplified Arabic" pitchFamily="2" charset="-78"/>
              </a:rPr>
              <a:t>R = 6 </a:t>
            </a:r>
            <a:r>
              <a:rPr lang="en-US" sz="2800" b="1" dirty="0">
                <a:solidFill>
                  <a:srgbClr val="0070C0"/>
                </a:solidFill>
                <a:cs typeface="Simplified Arabic" pitchFamily="2" charset="-78"/>
                <a:sym typeface="Symbol"/>
              </a:rPr>
              <a:t></a:t>
            </a:r>
            <a:r>
              <a:rPr lang="en-US" sz="2800" b="1" dirty="0">
                <a:solidFill>
                  <a:srgbClr val="0070C0"/>
                </a:solidFill>
                <a:cs typeface="Simplified Arabic" pitchFamily="2" charset="-78"/>
              </a:rPr>
              <a:t> , </a:t>
            </a:r>
            <a:r>
              <a:rPr lang="en-US" sz="2800" b="1" dirty="0">
                <a:solidFill>
                  <a:srgbClr val="0070C0"/>
                </a:solidFill>
                <a:cs typeface="Simplified Arabic" pitchFamily="2" charset="-78"/>
                <a:sym typeface="Symbol"/>
              </a:rPr>
              <a:t> = 0.6 ,</a:t>
            </a:r>
          </a:p>
          <a:p>
            <a:pPr algn="ctr"/>
            <a:r>
              <a:rPr lang="ar-SY" sz="2800" b="1" dirty="0">
                <a:solidFill>
                  <a:srgbClr val="00B050"/>
                </a:solidFill>
                <a:cs typeface="Simplified Arabic" pitchFamily="2" charset="-78"/>
                <a:sym typeface="Symbol"/>
              </a:rPr>
              <a:t>الاستطاعة الظاهرية للمنبع</a:t>
            </a:r>
          </a:p>
        </p:txBody>
      </p:sp>
      <p:graphicFrame>
        <p:nvGraphicFramePr>
          <p:cNvPr id="24" name="Object 10"/>
          <p:cNvGraphicFramePr>
            <a:graphicFrameLocks noChangeAspect="1"/>
          </p:cNvGraphicFramePr>
          <p:nvPr/>
        </p:nvGraphicFramePr>
        <p:xfrm>
          <a:off x="4355976" y="3789040"/>
          <a:ext cx="3436938" cy="477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9725" name="Equation" r:id="rId6" imgW="1460160" imgH="203040" progId="Equation.DSMT4">
                  <p:embed/>
                </p:oleObj>
              </mc:Choice>
              <mc:Fallback>
                <p:oleObj name="Equation" r:id="rId6" imgW="1460160" imgH="203040" progId="Equation.DSMT4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55976" y="3789040"/>
                        <a:ext cx="3436938" cy="4778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صورة 6" descr="dc_chopper_curves_question.jp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28596" y="1560406"/>
            <a:ext cx="3096768" cy="4797552"/>
          </a:xfrm>
          <a:prstGeom prst="rect">
            <a:avLst/>
          </a:prstGeom>
        </p:spPr>
      </p:pic>
      <p:sp>
        <p:nvSpPr>
          <p:cNvPr id="8" name="عنصر نائب للتاريخ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2017-2018</a:t>
            </a:r>
            <a:endParaRPr lang="ar-SY"/>
          </a:p>
        </p:txBody>
      </p:sp>
      <p:sp>
        <p:nvSpPr>
          <p:cNvPr id="9" name="عنصر نائب لرقم الشريحة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62</a:t>
            </a:fld>
            <a:endParaRPr lang="ar-SY"/>
          </a:p>
        </p:txBody>
      </p:sp>
      <p:sp>
        <p:nvSpPr>
          <p:cNvPr id="10" name="عنصر نائب للتذييل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/>
              <a:t>د. عماد الروح - منظمات الجهد المستمر</a:t>
            </a:r>
          </a:p>
        </p:txBody>
      </p:sp>
      <p:sp>
        <p:nvSpPr>
          <p:cNvPr id="11" name="مربع نص 10"/>
          <p:cNvSpPr txBox="1"/>
          <p:nvPr/>
        </p:nvSpPr>
        <p:spPr>
          <a:xfrm>
            <a:off x="3203848" y="4149080"/>
            <a:ext cx="5621942" cy="5078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/>
            <a:r>
              <a:rPr lang="ar-SY" sz="2700" b="1" dirty="0">
                <a:solidFill>
                  <a:srgbClr val="FF0000"/>
                </a:solidFill>
                <a:cs typeface="Simplified Arabic" pitchFamily="2" charset="-78"/>
                <a:sym typeface="Symbol"/>
              </a:rPr>
              <a:t>تمرين: أحسب المردود</a:t>
            </a:r>
            <a:endParaRPr lang="ar-SY" sz="27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  <a:sym typeface="Symbol"/>
            </a:endParaRPr>
          </a:p>
        </p:txBody>
      </p:sp>
      <p:graphicFrame>
        <p:nvGraphicFramePr>
          <p:cNvPr id="199691" name="Object 7"/>
          <p:cNvGraphicFramePr>
            <a:graphicFrameLocks noChangeAspect="1"/>
          </p:cNvGraphicFramePr>
          <p:nvPr/>
        </p:nvGraphicFramePr>
        <p:xfrm>
          <a:off x="3609975" y="4509120"/>
          <a:ext cx="5340350" cy="925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9726" name="Equation" r:id="rId9" imgW="2273040" imgH="393480" progId="Equation.DSMT4">
                  <p:embed/>
                </p:oleObj>
              </mc:Choice>
              <mc:Fallback>
                <p:oleObj name="Equation" r:id="rId9" imgW="2273040" imgH="393480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09975" y="4509120"/>
                        <a:ext cx="5340350" cy="9255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7"/>
          <p:cNvGraphicFramePr>
            <a:graphicFrameLocks noChangeAspect="1"/>
          </p:cNvGraphicFramePr>
          <p:nvPr/>
        </p:nvGraphicFramePr>
        <p:xfrm>
          <a:off x="3663950" y="5445224"/>
          <a:ext cx="5281613" cy="538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9727" name="Equation" r:id="rId11" imgW="2247840" imgH="228600" progId="Equation.DSMT4">
                  <p:embed/>
                </p:oleObj>
              </mc:Choice>
              <mc:Fallback>
                <p:oleObj name="Equation" r:id="rId11" imgW="2247840" imgH="228600" progId="Equation.DSMT4">
                  <p:embed/>
                  <p:pic>
                    <p:nvPicPr>
                      <p:cNvPr id="0" name="Picture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63950" y="5445224"/>
                        <a:ext cx="5281613" cy="5381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7"/>
          <p:cNvGraphicFramePr>
            <a:graphicFrameLocks noChangeAspect="1"/>
          </p:cNvGraphicFramePr>
          <p:nvPr/>
        </p:nvGraphicFramePr>
        <p:xfrm>
          <a:off x="4768850" y="5949950"/>
          <a:ext cx="3013075" cy="538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9728" name="Equation" r:id="rId13" imgW="1282680" imgH="228600" progId="Equation.DSMT4">
                  <p:embed/>
                </p:oleObj>
              </mc:Choice>
              <mc:Fallback>
                <p:oleObj name="Equation" r:id="rId13" imgW="1282680" imgH="228600" progId="Equation.DSMT4">
                  <p:embed/>
                  <p:pic>
                    <p:nvPicPr>
                      <p:cNvPr id="0" name="Picture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68850" y="5949950"/>
                        <a:ext cx="3013075" cy="5381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6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996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996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8" dur="1000"/>
                                        <p:tgtEl>
                                          <p:spTgt spid="1996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4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مربع نص 22"/>
          <p:cNvSpPr txBox="1"/>
          <p:nvPr/>
        </p:nvSpPr>
        <p:spPr>
          <a:xfrm>
            <a:off x="428596" y="428604"/>
            <a:ext cx="8358246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800" b="1" dirty="0">
                <a:solidFill>
                  <a:srgbClr val="0070C0"/>
                </a:solidFill>
                <a:cs typeface="Simplified Arabic" pitchFamily="2" charset="-78"/>
              </a:rPr>
              <a:t>U</a:t>
            </a:r>
            <a:r>
              <a:rPr lang="en-US" sz="2800" b="1" baseline="-25000" dirty="0">
                <a:solidFill>
                  <a:srgbClr val="0070C0"/>
                </a:solidFill>
                <a:cs typeface="Simplified Arabic" pitchFamily="2" charset="-78"/>
              </a:rPr>
              <a:t>S</a:t>
            </a:r>
            <a:r>
              <a:rPr lang="en-US" sz="2800" b="1" dirty="0">
                <a:solidFill>
                  <a:srgbClr val="0070C0"/>
                </a:solidFill>
                <a:cs typeface="Simplified Arabic" pitchFamily="2" charset="-78"/>
              </a:rPr>
              <a:t>=24 v , F = 2000 Hz</a:t>
            </a:r>
            <a:r>
              <a:rPr lang="ar-SY" sz="2800" b="1" dirty="0">
                <a:cs typeface="Simplified Arabic" pitchFamily="2" charset="-78"/>
              </a:rPr>
              <a:t> </a:t>
            </a:r>
            <a:r>
              <a:rPr lang="en-US" sz="2800" b="1" dirty="0">
                <a:solidFill>
                  <a:srgbClr val="0070C0"/>
                </a:solidFill>
                <a:cs typeface="Simplified Arabic" pitchFamily="2" charset="-78"/>
              </a:rPr>
              <a:t>R = 6 </a:t>
            </a:r>
            <a:r>
              <a:rPr lang="en-US" sz="2800" b="1" dirty="0">
                <a:solidFill>
                  <a:srgbClr val="0070C0"/>
                </a:solidFill>
                <a:cs typeface="Simplified Arabic" pitchFamily="2" charset="-78"/>
                <a:sym typeface="Symbol"/>
              </a:rPr>
              <a:t></a:t>
            </a:r>
            <a:r>
              <a:rPr lang="en-US" sz="2800" b="1" dirty="0">
                <a:solidFill>
                  <a:srgbClr val="0070C0"/>
                </a:solidFill>
                <a:cs typeface="Simplified Arabic" pitchFamily="2" charset="-78"/>
              </a:rPr>
              <a:t> , </a:t>
            </a:r>
            <a:r>
              <a:rPr lang="en-US" sz="2800" b="1" dirty="0">
                <a:solidFill>
                  <a:srgbClr val="0070C0"/>
                </a:solidFill>
                <a:cs typeface="Simplified Arabic" pitchFamily="2" charset="-78"/>
                <a:sym typeface="Symbol"/>
              </a:rPr>
              <a:t> = 0.6 ,</a:t>
            </a:r>
          </a:p>
        </p:txBody>
      </p:sp>
      <p:sp>
        <p:nvSpPr>
          <p:cNvPr id="8" name="عنصر نائب للتاريخ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2017-2018</a:t>
            </a:r>
            <a:endParaRPr lang="ar-SY"/>
          </a:p>
        </p:txBody>
      </p:sp>
      <p:sp>
        <p:nvSpPr>
          <p:cNvPr id="9" name="عنصر نائب لرقم الشريحة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63</a:t>
            </a:fld>
            <a:endParaRPr lang="ar-SY"/>
          </a:p>
        </p:txBody>
      </p:sp>
      <p:sp>
        <p:nvSpPr>
          <p:cNvPr id="10" name="عنصر نائب للتذييل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 dirty="0" err="1"/>
              <a:t>د.</a:t>
            </a:r>
            <a:r>
              <a:rPr lang="ar-SY" dirty="0"/>
              <a:t> عماد </a:t>
            </a:r>
            <a:r>
              <a:rPr lang="ar-SY" dirty="0" err="1"/>
              <a:t>الروح </a:t>
            </a:r>
            <a:r>
              <a:rPr lang="ar-SY" dirty="0"/>
              <a:t>- منظمات الجهد المستمر</a:t>
            </a:r>
          </a:p>
        </p:txBody>
      </p:sp>
      <p:sp>
        <p:nvSpPr>
          <p:cNvPr id="11" name="مربع نص 10"/>
          <p:cNvSpPr txBox="1"/>
          <p:nvPr/>
        </p:nvSpPr>
        <p:spPr>
          <a:xfrm>
            <a:off x="395536" y="908720"/>
            <a:ext cx="8358246" cy="133882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/>
            <a:r>
              <a:rPr lang="ar-SY" sz="2700" b="1" dirty="0">
                <a:solidFill>
                  <a:srgbClr val="FF0000"/>
                </a:solidFill>
                <a:cs typeface="Simplified Arabic" pitchFamily="2" charset="-78"/>
                <a:sym typeface="Symbol"/>
              </a:rPr>
              <a:t>طلب إضافي: أحسب قيمة الملف الحدية ثم أوجد قيمة الملف التي تعطي تذبذب تيار </a:t>
            </a:r>
            <a:r>
              <a:rPr lang="en-US" sz="27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0.2A</a:t>
            </a:r>
            <a:r>
              <a:rPr lang="ar-SY" sz="2700" b="1" dirty="0">
                <a:solidFill>
                  <a:srgbClr val="FF0000"/>
                </a:solidFill>
                <a:cs typeface="Simplified Arabic" pitchFamily="2" charset="-78"/>
                <a:sym typeface="Symbol"/>
              </a:rPr>
              <a:t> ثم احسب قيمة المكثف اللازمة لتحسين شكل الجهد على المقاومة بحيث </a:t>
            </a:r>
            <a:r>
              <a:rPr lang="en-US" sz="27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Vr</a:t>
            </a:r>
            <a:r>
              <a:rPr lang="en-US" sz="27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=0.5v</a:t>
            </a:r>
            <a:endParaRPr lang="ar-SY" sz="27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  <a:sym typeface="Symbol"/>
            </a:endParaRPr>
          </a:p>
        </p:txBody>
      </p:sp>
      <p:graphicFrame>
        <p:nvGraphicFramePr>
          <p:cNvPr id="303108" name="Object 4"/>
          <p:cNvGraphicFramePr>
            <a:graphicFrameLocks noChangeAspect="1"/>
          </p:cNvGraphicFramePr>
          <p:nvPr/>
        </p:nvGraphicFramePr>
        <p:xfrm>
          <a:off x="467544" y="2060848"/>
          <a:ext cx="2449513" cy="1008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3158" name="Equation" r:id="rId3" imgW="1206360" imgH="495000" progId="Equation.DSMT4">
                  <p:embed/>
                </p:oleObj>
              </mc:Choice>
              <mc:Fallback>
                <p:oleObj name="Equation" r:id="rId3" imgW="1206360" imgH="495000" progId="Equation.DSMT4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7544" y="2060848"/>
                        <a:ext cx="2449513" cy="10080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3109" name="Object 1"/>
          <p:cNvGraphicFramePr>
            <a:graphicFrameLocks noChangeAspect="1"/>
          </p:cNvGraphicFramePr>
          <p:nvPr/>
        </p:nvGraphicFramePr>
        <p:xfrm>
          <a:off x="467544" y="5372819"/>
          <a:ext cx="2811463" cy="1008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3159" name="Equation" r:id="rId5" imgW="1384200" imgH="495000" progId="Equation.DSMT4">
                  <p:embed/>
                </p:oleObj>
              </mc:Choice>
              <mc:Fallback>
                <p:oleObj name="Equation" r:id="rId5" imgW="1384200" imgH="495000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7544" y="5372819"/>
                        <a:ext cx="2811463" cy="10080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4"/>
          <p:cNvGraphicFramePr>
            <a:graphicFrameLocks noChangeAspect="1"/>
          </p:cNvGraphicFramePr>
          <p:nvPr/>
        </p:nvGraphicFramePr>
        <p:xfrm>
          <a:off x="2915816" y="2060848"/>
          <a:ext cx="4151313" cy="1008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3160" name="Equation" r:id="rId7" imgW="2044440" imgH="495000" progId="Equation.DSMT4">
                  <p:embed/>
                </p:oleObj>
              </mc:Choice>
              <mc:Fallback>
                <p:oleObj name="Equation" r:id="rId7" imgW="2044440" imgH="4950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15816" y="2060848"/>
                        <a:ext cx="4151313" cy="10080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"/>
          <p:cNvGraphicFramePr>
            <a:graphicFrameLocks noChangeAspect="1"/>
          </p:cNvGraphicFramePr>
          <p:nvPr/>
        </p:nvGraphicFramePr>
        <p:xfrm>
          <a:off x="3267968" y="5373688"/>
          <a:ext cx="5624512" cy="1008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3161" name="Equation" r:id="rId9" imgW="2768400" imgH="495000" progId="Equation.DSMT4">
                  <p:embed/>
                </p:oleObj>
              </mc:Choice>
              <mc:Fallback>
                <p:oleObj name="Equation" r:id="rId9" imgW="2768400" imgH="495000" progId="Equation.DSMT4">
                  <p:embed/>
                  <p:pic>
                    <p:nvPicPr>
                      <p:cNvPr id="0" name="Picture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67968" y="5373688"/>
                        <a:ext cx="5624512" cy="10080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3113" name="Object 7"/>
          <p:cNvGraphicFramePr>
            <a:graphicFrameLocks noChangeAspect="1"/>
          </p:cNvGraphicFramePr>
          <p:nvPr/>
        </p:nvGraphicFramePr>
        <p:xfrm>
          <a:off x="467544" y="3212976"/>
          <a:ext cx="2914650" cy="903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3162" name="Equation" r:id="rId11" imgW="1434960" imgH="444240" progId="Equation.DSMT4">
                  <p:embed/>
                </p:oleObj>
              </mc:Choice>
              <mc:Fallback>
                <p:oleObj name="Equation" r:id="rId11" imgW="1434960" imgH="444240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7544" y="3212976"/>
                        <a:ext cx="2914650" cy="9032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7"/>
          <p:cNvGraphicFramePr>
            <a:graphicFrameLocks noChangeAspect="1"/>
          </p:cNvGraphicFramePr>
          <p:nvPr/>
        </p:nvGraphicFramePr>
        <p:xfrm>
          <a:off x="4211960" y="4221088"/>
          <a:ext cx="4486275" cy="1006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3163" name="Equation" r:id="rId13" imgW="2209680" imgH="495000" progId="Equation.DSMT4">
                  <p:embed/>
                </p:oleObj>
              </mc:Choice>
              <mc:Fallback>
                <p:oleObj name="Equation" r:id="rId13" imgW="2209680" imgH="495000" progId="Equation.DSMT4">
                  <p:embed/>
                  <p:pic>
                    <p:nvPicPr>
                      <p:cNvPr id="0" name="Picture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11960" y="4221088"/>
                        <a:ext cx="4486275" cy="10064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7"/>
          <p:cNvGraphicFramePr>
            <a:graphicFrameLocks noChangeAspect="1"/>
          </p:cNvGraphicFramePr>
          <p:nvPr/>
        </p:nvGraphicFramePr>
        <p:xfrm>
          <a:off x="3347864" y="3212976"/>
          <a:ext cx="3121025" cy="1006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3164" name="Equation" r:id="rId15" imgW="1536480" imgH="495000" progId="Equation.DSMT4">
                  <p:embed/>
                </p:oleObj>
              </mc:Choice>
              <mc:Fallback>
                <p:oleObj name="Equation" r:id="rId15" imgW="1536480" imgH="495000" progId="Equation.DSMT4">
                  <p:embed/>
                  <p:pic>
                    <p:nvPicPr>
                      <p:cNvPr id="0" name="Picture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47864" y="3212976"/>
                        <a:ext cx="3121025" cy="10064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03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03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2" dur="500"/>
                                        <p:tgtEl>
                                          <p:spTgt spid="303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مربع نص 1"/>
          <p:cNvSpPr txBox="1"/>
          <p:nvPr/>
        </p:nvSpPr>
        <p:spPr>
          <a:xfrm>
            <a:off x="7715272" y="428604"/>
            <a:ext cx="1071570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Y" sz="2800" b="1" dirty="0">
                <a:solidFill>
                  <a:srgbClr val="0070C0"/>
                </a:solidFill>
                <a:cs typeface="Simplified Arabic" pitchFamily="2" charset="-78"/>
              </a:rPr>
              <a:t>مسألة</a:t>
            </a:r>
          </a:p>
        </p:txBody>
      </p:sp>
      <p:sp>
        <p:nvSpPr>
          <p:cNvPr id="3" name="مربع نص 2"/>
          <p:cNvSpPr txBox="1"/>
          <p:nvPr/>
        </p:nvSpPr>
        <p:spPr>
          <a:xfrm>
            <a:off x="285720" y="1101756"/>
            <a:ext cx="8501122" cy="483209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/>
            <a:r>
              <a:rPr lang="ar-SY" sz="2800" b="1" dirty="0">
                <a:cs typeface="Simplified Arabic" pitchFamily="2" charset="-78"/>
              </a:rPr>
              <a:t>دارة منظم تفرعي تغذي حمل </a:t>
            </a:r>
            <a:r>
              <a:rPr lang="ar-SY" sz="2800" b="1" dirty="0" err="1">
                <a:cs typeface="Simplified Arabic" pitchFamily="2" charset="-78"/>
              </a:rPr>
              <a:t>أومي</a:t>
            </a:r>
            <a:r>
              <a:rPr lang="ar-SY" sz="2800" b="1" dirty="0">
                <a:cs typeface="Simplified Arabic" pitchFamily="2" charset="-78"/>
              </a:rPr>
              <a:t> صرف </a:t>
            </a:r>
            <a:r>
              <a:rPr lang="en-US" sz="2800" b="1" dirty="0">
                <a:cs typeface="Simplified Arabic" pitchFamily="2" charset="-78"/>
              </a:rPr>
              <a:t> </a:t>
            </a:r>
            <a:r>
              <a:rPr lang="en-US" sz="2800" b="1" i="1" dirty="0">
                <a:cs typeface="Simplified Arabic" pitchFamily="2" charset="-78"/>
              </a:rPr>
              <a:t>R = 2 </a:t>
            </a:r>
            <a:r>
              <a:rPr lang="en-US" sz="2800" b="1" i="1" dirty="0">
                <a:cs typeface="Simplified Arabic" pitchFamily="2" charset="-78"/>
                <a:sym typeface="Symbol"/>
              </a:rPr>
              <a:t></a:t>
            </a:r>
            <a:r>
              <a:rPr lang="ar-SY" sz="2800" b="1" dirty="0">
                <a:cs typeface="Simplified Arabic" pitchFamily="2" charset="-78"/>
              </a:rPr>
              <a:t>من منبع جهد مستمر قيمته </a:t>
            </a:r>
            <a:r>
              <a:rPr lang="en-US" sz="2800" b="1" dirty="0">
                <a:cs typeface="Simplified Arabic" pitchFamily="2" charset="-78"/>
              </a:rPr>
              <a:t>24 v</a:t>
            </a:r>
            <a:r>
              <a:rPr lang="ar-SY" sz="2800" b="1" dirty="0">
                <a:cs typeface="Simplified Arabic" pitchFamily="2" charset="-78"/>
              </a:rPr>
              <a:t>. فإذا علمت أن تردد عمل القاطع الالكتروني (الترانزستور) </a:t>
            </a:r>
            <a:r>
              <a:rPr lang="en-US" sz="2800" b="1" dirty="0">
                <a:cs typeface="Simplified Arabic" pitchFamily="2" charset="-78"/>
              </a:rPr>
              <a:t>F = 1000 Hz</a:t>
            </a:r>
            <a:r>
              <a:rPr lang="ar-SY" sz="2800" b="1" dirty="0">
                <a:cs typeface="Simplified Arabic" pitchFamily="2" charset="-78"/>
              </a:rPr>
              <a:t> بفترة تمرير </a:t>
            </a:r>
            <a:r>
              <a:rPr lang="en-US" sz="2800" b="1" dirty="0">
                <a:cs typeface="Simplified Arabic" pitchFamily="2" charset="-78"/>
              </a:rPr>
              <a:t>50 %</a:t>
            </a:r>
            <a:r>
              <a:rPr lang="ar-SY" sz="2800" b="1" dirty="0">
                <a:cs typeface="Simplified Arabic" pitchFamily="2" charset="-78"/>
              </a:rPr>
              <a:t>.</a:t>
            </a:r>
            <a:endParaRPr lang="ar-SA" sz="2800" b="1" dirty="0">
              <a:cs typeface="Simplified Arabic" pitchFamily="2" charset="-78"/>
              <a:sym typeface="Symbol"/>
            </a:endParaRPr>
          </a:p>
          <a:p>
            <a:pPr algn="just"/>
            <a:r>
              <a:rPr lang="ar-SY" sz="2800" b="1" dirty="0">
                <a:cs typeface="Simplified Arabic" pitchFamily="2" charset="-78"/>
                <a:sym typeface="Symbol"/>
              </a:rPr>
              <a:t>المطلوب :</a:t>
            </a:r>
            <a:endParaRPr lang="ar-SA" sz="2800" b="1" dirty="0">
              <a:cs typeface="Simplified Arabic" pitchFamily="2" charset="-78"/>
              <a:sym typeface="Symbol"/>
            </a:endParaRPr>
          </a:p>
          <a:p>
            <a:pPr algn="just"/>
            <a:endParaRPr lang="ar-SA" sz="2800" b="1" dirty="0">
              <a:cs typeface="Simplified Arabic" pitchFamily="2" charset="-78"/>
              <a:sym typeface="Symbol"/>
            </a:endParaRPr>
          </a:p>
          <a:p>
            <a:pPr marL="514350" indent="-514350" algn="just">
              <a:buFont typeface="+mj-lt"/>
              <a:buAutoNum type="arabicPeriod"/>
            </a:pPr>
            <a:r>
              <a:rPr lang="ar-SA" sz="2800" b="1" dirty="0">
                <a:cs typeface="Simplified Arabic" pitchFamily="2" charset="-78"/>
                <a:sym typeface="Symbol"/>
              </a:rPr>
              <a:t>أرسم المنحنيات التالية : جهد </a:t>
            </a:r>
            <a:r>
              <a:rPr lang="ar-SY" sz="2800" b="1" dirty="0">
                <a:cs typeface="Simplified Arabic" pitchFamily="2" charset="-78"/>
                <a:sym typeface="Symbol"/>
              </a:rPr>
              <a:t>وتيار </a:t>
            </a:r>
            <a:r>
              <a:rPr lang="ar-SA" sz="2800" b="1" dirty="0">
                <a:cs typeface="Simplified Arabic" pitchFamily="2" charset="-78"/>
                <a:sym typeface="Symbol"/>
              </a:rPr>
              <a:t>الحم</a:t>
            </a:r>
            <a:r>
              <a:rPr lang="ar-SY" sz="2800" b="1" dirty="0">
                <a:cs typeface="Simplified Arabic" pitchFamily="2" charset="-78"/>
                <a:sym typeface="Symbol"/>
              </a:rPr>
              <a:t>و</a:t>
            </a:r>
            <a:r>
              <a:rPr lang="ar-SA" sz="2800" b="1" dirty="0">
                <a:cs typeface="Simplified Arabic" pitchFamily="2" charset="-78"/>
                <a:sym typeface="Symbol"/>
              </a:rPr>
              <a:t>ل</a:t>
            </a:r>
            <a:r>
              <a:rPr lang="ar-SY" sz="2800" b="1" dirty="0">
                <a:cs typeface="Simplified Arabic" pitchFamily="2" charset="-78"/>
                <a:sym typeface="Symbol"/>
              </a:rPr>
              <a:t>ة</a:t>
            </a:r>
            <a:r>
              <a:rPr lang="ar-SA" sz="2800" b="1" dirty="0">
                <a:cs typeface="Simplified Arabic" pitchFamily="2" charset="-78"/>
                <a:sym typeface="Symbol"/>
              </a:rPr>
              <a:t> –</a:t>
            </a:r>
            <a:r>
              <a:rPr lang="ar-SY" sz="2800" b="1" dirty="0">
                <a:cs typeface="Simplified Arabic" pitchFamily="2" charset="-78"/>
                <a:sym typeface="Symbol"/>
              </a:rPr>
              <a:t> تيار المنبع –  تيار </a:t>
            </a:r>
            <a:r>
              <a:rPr lang="ar-SY" sz="2800" b="1" dirty="0" err="1">
                <a:cs typeface="Simplified Arabic" pitchFamily="2" charset="-78"/>
                <a:sym typeface="Symbol"/>
              </a:rPr>
              <a:t>الديود</a:t>
            </a:r>
            <a:r>
              <a:rPr lang="ar-SY" sz="2800" b="1" dirty="0">
                <a:cs typeface="Simplified Arabic" pitchFamily="2" charset="-78"/>
                <a:sym typeface="Symbol"/>
              </a:rPr>
              <a:t> – جهد وتيار الترانزستور.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ar-SA" sz="2800" b="1" dirty="0">
                <a:cs typeface="Simplified Arabic" pitchFamily="2" charset="-78"/>
                <a:sym typeface="Symbol"/>
              </a:rPr>
              <a:t>أوجد القيمة الوسطية والفعالة لجهد الحمل</a:t>
            </a:r>
            <a:r>
              <a:rPr lang="ar-SY" sz="2800" b="1" dirty="0">
                <a:cs typeface="Simplified Arabic" pitchFamily="2" charset="-78"/>
                <a:sym typeface="Symbol"/>
              </a:rPr>
              <a:t> – القيمة الوسطية والفعالة لتيار الحمل – القيمة الوسطية لتيار المنبع.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ar-SY" sz="2800" b="1" dirty="0">
                <a:cs typeface="Simplified Arabic" pitchFamily="2" charset="-78"/>
                <a:sym typeface="Symbol"/>
              </a:rPr>
              <a:t>أوجد الاستطاعة الفعالة المستهلكة في الحمولة والاستطاعة المقدمة من المنبع </a:t>
            </a:r>
            <a:r>
              <a:rPr lang="en-US" sz="2800" b="1" dirty="0">
                <a:cs typeface="Simplified Arabic" pitchFamily="2" charset="-78"/>
                <a:sym typeface="Symbol"/>
              </a:rPr>
              <a:t>U</a:t>
            </a:r>
            <a:r>
              <a:rPr lang="en-US" sz="2800" b="1" baseline="-25000" dirty="0">
                <a:cs typeface="Simplified Arabic" pitchFamily="2" charset="-78"/>
                <a:sym typeface="Symbol"/>
              </a:rPr>
              <a:t>S</a:t>
            </a:r>
            <a:r>
              <a:rPr lang="ar-SY" sz="2800" b="1" baseline="-25000" dirty="0">
                <a:cs typeface="Simplified Arabic" pitchFamily="2" charset="-78"/>
                <a:sym typeface="Symbol"/>
              </a:rPr>
              <a:t>.</a:t>
            </a:r>
            <a:endParaRPr lang="ar-SY" sz="2800" b="1" baseline="-25000" dirty="0">
              <a:cs typeface="Simplified Arabic" pitchFamily="2" charset="-78"/>
            </a:endParaRPr>
          </a:p>
        </p:txBody>
      </p:sp>
      <p:sp>
        <p:nvSpPr>
          <p:cNvPr id="4" name="عنصر نائب للتاريخ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2017-2018</a:t>
            </a:r>
            <a:endParaRPr lang="ar-SY"/>
          </a:p>
        </p:txBody>
      </p:sp>
      <p:sp>
        <p:nvSpPr>
          <p:cNvPr id="5" name="عنصر نائب لرقم الشريحة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64</a:t>
            </a:fld>
            <a:endParaRPr lang="ar-SY"/>
          </a:p>
        </p:txBody>
      </p:sp>
      <p:sp>
        <p:nvSpPr>
          <p:cNvPr id="6" name="عنصر نائب للتذييل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/>
              <a:t>د. عماد الروح - منظمات الجهد المستمر</a:t>
            </a:r>
          </a:p>
        </p:txBody>
      </p:sp>
    </p:spTree>
  </p:cSld>
  <p:clrMapOvr>
    <a:masterClrMapping/>
  </p:clrMapOvr>
  <p:transition>
    <p:cover dir="ld"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صورة 7" descr="power2_fig3_7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357686" y="1142984"/>
            <a:ext cx="3724656" cy="2243328"/>
          </a:xfrm>
          <a:prstGeom prst="rect">
            <a:avLst/>
          </a:prstGeom>
        </p:spPr>
      </p:pic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3633788" y="3929063"/>
          <a:ext cx="4776787" cy="1014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830" name="Equation" r:id="rId4" imgW="2031840" imgH="431640" progId="Equation.DSMT4">
                  <p:embed/>
                </p:oleObj>
              </mc:Choice>
              <mc:Fallback>
                <p:oleObj name="Equation" r:id="rId4" imgW="2031840" imgH="43164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33788" y="3929063"/>
                        <a:ext cx="4776787" cy="10144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3"/>
          <p:cNvGraphicFramePr>
            <a:graphicFrameLocks noChangeAspect="1"/>
          </p:cNvGraphicFramePr>
          <p:nvPr/>
        </p:nvGraphicFramePr>
        <p:xfrm>
          <a:off x="950913" y="5572125"/>
          <a:ext cx="3527425" cy="922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831" name="Equation" r:id="rId6" imgW="1511280" imgH="393480" progId="Equation.DSMT4">
                  <p:embed/>
                </p:oleObj>
              </mc:Choice>
              <mc:Fallback>
                <p:oleObj name="Equation" r:id="rId6" imgW="1511280" imgH="393480" progId="Equation.DSMT4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50913" y="5572125"/>
                        <a:ext cx="3527425" cy="9223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مربع نص 8"/>
          <p:cNvSpPr txBox="1"/>
          <p:nvPr/>
        </p:nvSpPr>
        <p:spPr>
          <a:xfrm>
            <a:off x="428596" y="285728"/>
            <a:ext cx="8358246" cy="95410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800" b="1" dirty="0">
                <a:solidFill>
                  <a:srgbClr val="0070C0"/>
                </a:solidFill>
                <a:cs typeface="Simplified Arabic" pitchFamily="2" charset="-78"/>
              </a:rPr>
              <a:t>U</a:t>
            </a:r>
            <a:r>
              <a:rPr lang="en-US" sz="2800" b="1" baseline="-25000" dirty="0">
                <a:solidFill>
                  <a:srgbClr val="0070C0"/>
                </a:solidFill>
                <a:cs typeface="Simplified Arabic" pitchFamily="2" charset="-78"/>
              </a:rPr>
              <a:t>S</a:t>
            </a:r>
            <a:r>
              <a:rPr lang="en-US" sz="2800" b="1" dirty="0">
                <a:solidFill>
                  <a:srgbClr val="0070C0"/>
                </a:solidFill>
                <a:cs typeface="Simplified Arabic" pitchFamily="2" charset="-78"/>
              </a:rPr>
              <a:t>=24 v , F = 1000 Hz</a:t>
            </a:r>
            <a:r>
              <a:rPr lang="ar-SY" sz="2800" b="1" dirty="0">
                <a:cs typeface="Simplified Arabic" pitchFamily="2" charset="-78"/>
              </a:rPr>
              <a:t> </a:t>
            </a:r>
            <a:r>
              <a:rPr lang="en-US" sz="2800" b="1" dirty="0">
                <a:solidFill>
                  <a:srgbClr val="0070C0"/>
                </a:solidFill>
                <a:cs typeface="Simplified Arabic" pitchFamily="2" charset="-78"/>
              </a:rPr>
              <a:t>R = 2 </a:t>
            </a:r>
            <a:r>
              <a:rPr lang="en-US" sz="2800" b="1" dirty="0">
                <a:solidFill>
                  <a:srgbClr val="0070C0"/>
                </a:solidFill>
                <a:cs typeface="Simplified Arabic" pitchFamily="2" charset="-78"/>
                <a:sym typeface="Symbol"/>
              </a:rPr>
              <a:t></a:t>
            </a:r>
            <a:r>
              <a:rPr lang="en-US" sz="2800" b="1" dirty="0">
                <a:solidFill>
                  <a:srgbClr val="0070C0"/>
                </a:solidFill>
                <a:cs typeface="Simplified Arabic" pitchFamily="2" charset="-78"/>
              </a:rPr>
              <a:t> , </a:t>
            </a:r>
            <a:r>
              <a:rPr lang="en-US" sz="2800" b="1" dirty="0">
                <a:solidFill>
                  <a:srgbClr val="0070C0"/>
                </a:solidFill>
                <a:cs typeface="Simplified Arabic" pitchFamily="2" charset="-78"/>
                <a:sym typeface="Symbol"/>
              </a:rPr>
              <a:t> = 0.5 ,</a:t>
            </a:r>
          </a:p>
          <a:p>
            <a:pPr algn="ctr"/>
            <a:r>
              <a:rPr lang="ar-SY" sz="2800" b="1" dirty="0">
                <a:solidFill>
                  <a:srgbClr val="00B050"/>
                </a:solidFill>
                <a:cs typeface="Simplified Arabic" pitchFamily="2" charset="-78"/>
                <a:sym typeface="Symbol"/>
              </a:rPr>
              <a:t>القيمة المتوسطة والفعالة لجهد الحمل</a:t>
            </a:r>
          </a:p>
        </p:txBody>
      </p:sp>
      <p:graphicFrame>
        <p:nvGraphicFramePr>
          <p:cNvPr id="11" name="Object 3"/>
          <p:cNvGraphicFramePr>
            <a:graphicFrameLocks noChangeAspect="1"/>
          </p:cNvGraphicFramePr>
          <p:nvPr/>
        </p:nvGraphicFramePr>
        <p:xfrm>
          <a:off x="4929190" y="5786454"/>
          <a:ext cx="3714750" cy="627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832" name="Equation" r:id="rId8" imgW="1587240" imgH="266400" progId="Equation.DSMT4">
                  <p:embed/>
                </p:oleObj>
              </mc:Choice>
              <mc:Fallback>
                <p:oleObj name="Equation" r:id="rId8" imgW="1587240" imgH="266400" progId="Equation.DSMT4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29190" y="5786454"/>
                        <a:ext cx="3714750" cy="6270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" name="صورة 11" descr="dc_chopper_parallel_question.jpg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28596" y="1214422"/>
            <a:ext cx="3130296" cy="4255008"/>
          </a:xfrm>
          <a:prstGeom prst="rect">
            <a:avLst/>
          </a:prstGeom>
        </p:spPr>
      </p:pic>
      <p:graphicFrame>
        <p:nvGraphicFramePr>
          <p:cNvPr id="10" name="Object 3"/>
          <p:cNvGraphicFramePr>
            <a:graphicFrameLocks noChangeAspect="1"/>
          </p:cNvGraphicFramePr>
          <p:nvPr/>
        </p:nvGraphicFramePr>
        <p:xfrm>
          <a:off x="3221038" y="4857750"/>
          <a:ext cx="5791200" cy="923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833" name="Equation" r:id="rId11" imgW="2463480" imgH="393480" progId="Equation.DSMT4">
                  <p:embed/>
                </p:oleObj>
              </mc:Choice>
              <mc:Fallback>
                <p:oleObj name="Equation" r:id="rId11" imgW="2463480" imgH="393480" progId="Equation.DSMT4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21038" y="4857750"/>
                        <a:ext cx="5791200" cy="9239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عنصر نائب للتاريخ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2017-2018</a:t>
            </a:r>
            <a:endParaRPr lang="ar-SY"/>
          </a:p>
        </p:txBody>
      </p:sp>
      <p:sp>
        <p:nvSpPr>
          <p:cNvPr id="14" name="عنصر نائب لرقم الشريحة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65</a:t>
            </a:fld>
            <a:endParaRPr lang="ar-SY"/>
          </a:p>
        </p:txBody>
      </p:sp>
      <p:sp>
        <p:nvSpPr>
          <p:cNvPr id="15" name="عنصر نائب للتذييل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/>
              <a:t>د. عماد الروح - منظمات الجهد المستمر</a:t>
            </a:r>
          </a:p>
        </p:txBody>
      </p:sp>
      <p:sp>
        <p:nvSpPr>
          <p:cNvPr id="16" name="شكل بيضاوي 15"/>
          <p:cNvSpPr/>
          <p:nvPr/>
        </p:nvSpPr>
        <p:spPr>
          <a:xfrm>
            <a:off x="500033" y="3643314"/>
            <a:ext cx="398510" cy="225708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17" name="مربع نص 16"/>
          <p:cNvSpPr txBox="1"/>
          <p:nvPr/>
        </p:nvSpPr>
        <p:spPr>
          <a:xfrm>
            <a:off x="4429124" y="3429000"/>
            <a:ext cx="4286280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/>
            <a:r>
              <a:rPr lang="ar-SY" sz="2800" b="1" dirty="0">
                <a:solidFill>
                  <a:srgbClr val="7030A0"/>
                </a:solidFill>
                <a:cs typeface="Simplified Arabic" pitchFamily="2" charset="-78"/>
              </a:rPr>
              <a:t>مطال الجهد على الحمل</a:t>
            </a:r>
            <a:endParaRPr lang="ar-SY" sz="2800" b="1" baseline="-25000" dirty="0">
              <a:solidFill>
                <a:srgbClr val="7030A0"/>
              </a:solidFill>
              <a:cs typeface="Simplified Arabic" pitchFamily="2" charset="-78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صورة 7" descr="power2_fig3_7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357686" y="1142984"/>
            <a:ext cx="3724656" cy="2243328"/>
          </a:xfrm>
          <a:prstGeom prst="rect">
            <a:avLst/>
          </a:prstGeom>
        </p:spPr>
      </p:pic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4216400" y="3789040"/>
          <a:ext cx="3614738" cy="984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878" name="Equation" r:id="rId4" imgW="1536480" imgH="419040" progId="Equation.DSMT4">
                  <p:embed/>
                </p:oleObj>
              </mc:Choice>
              <mc:Fallback>
                <p:oleObj name="Equation" r:id="rId4" imgW="1536480" imgH="41904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16400" y="3789040"/>
                        <a:ext cx="3614738" cy="9842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3"/>
          <p:cNvGraphicFramePr>
            <a:graphicFrameLocks noChangeAspect="1"/>
          </p:cNvGraphicFramePr>
          <p:nvPr/>
        </p:nvGraphicFramePr>
        <p:xfrm>
          <a:off x="981075" y="5643563"/>
          <a:ext cx="3467100" cy="922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879" name="Equation" r:id="rId6" imgW="1485720" imgH="393480" progId="Equation.DSMT4">
                  <p:embed/>
                </p:oleObj>
              </mc:Choice>
              <mc:Fallback>
                <p:oleObj name="Equation" r:id="rId6" imgW="1485720" imgH="393480" progId="Equation.DSMT4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81075" y="5643563"/>
                        <a:ext cx="3467100" cy="9223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مربع نص 8"/>
          <p:cNvSpPr txBox="1"/>
          <p:nvPr/>
        </p:nvSpPr>
        <p:spPr>
          <a:xfrm>
            <a:off x="428596" y="285728"/>
            <a:ext cx="8358246" cy="95410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800" b="1" dirty="0">
                <a:solidFill>
                  <a:srgbClr val="0070C0"/>
                </a:solidFill>
                <a:cs typeface="Simplified Arabic" pitchFamily="2" charset="-78"/>
              </a:rPr>
              <a:t>U</a:t>
            </a:r>
            <a:r>
              <a:rPr lang="en-US" sz="2800" b="1" baseline="-25000" dirty="0">
                <a:solidFill>
                  <a:srgbClr val="0070C0"/>
                </a:solidFill>
                <a:cs typeface="Simplified Arabic" pitchFamily="2" charset="-78"/>
              </a:rPr>
              <a:t>S</a:t>
            </a:r>
            <a:r>
              <a:rPr lang="en-US" sz="2800" b="1" dirty="0">
                <a:solidFill>
                  <a:srgbClr val="0070C0"/>
                </a:solidFill>
                <a:cs typeface="Simplified Arabic" pitchFamily="2" charset="-78"/>
              </a:rPr>
              <a:t>=24 v , F = 1000 Hz</a:t>
            </a:r>
            <a:r>
              <a:rPr lang="ar-SY" sz="2800" b="1" dirty="0">
                <a:cs typeface="Simplified Arabic" pitchFamily="2" charset="-78"/>
              </a:rPr>
              <a:t> </a:t>
            </a:r>
            <a:r>
              <a:rPr lang="en-US" sz="2800" b="1" dirty="0">
                <a:solidFill>
                  <a:srgbClr val="0070C0"/>
                </a:solidFill>
                <a:cs typeface="Simplified Arabic" pitchFamily="2" charset="-78"/>
              </a:rPr>
              <a:t>R = 2 </a:t>
            </a:r>
            <a:r>
              <a:rPr lang="en-US" sz="2800" b="1" dirty="0">
                <a:solidFill>
                  <a:srgbClr val="0070C0"/>
                </a:solidFill>
                <a:cs typeface="Simplified Arabic" pitchFamily="2" charset="-78"/>
                <a:sym typeface="Symbol"/>
              </a:rPr>
              <a:t></a:t>
            </a:r>
            <a:r>
              <a:rPr lang="en-US" sz="2800" b="1" dirty="0">
                <a:solidFill>
                  <a:srgbClr val="0070C0"/>
                </a:solidFill>
                <a:cs typeface="Simplified Arabic" pitchFamily="2" charset="-78"/>
              </a:rPr>
              <a:t> , </a:t>
            </a:r>
            <a:r>
              <a:rPr lang="en-US" sz="2800" b="1" dirty="0">
                <a:solidFill>
                  <a:srgbClr val="0070C0"/>
                </a:solidFill>
                <a:cs typeface="Simplified Arabic" pitchFamily="2" charset="-78"/>
                <a:sym typeface="Symbol"/>
              </a:rPr>
              <a:t> = 0.5 ,</a:t>
            </a:r>
          </a:p>
          <a:p>
            <a:pPr algn="ctr"/>
            <a:r>
              <a:rPr lang="ar-SY" sz="2800" b="1" dirty="0">
                <a:solidFill>
                  <a:srgbClr val="00B050"/>
                </a:solidFill>
                <a:cs typeface="Simplified Arabic" pitchFamily="2" charset="-78"/>
                <a:sym typeface="Symbol"/>
              </a:rPr>
              <a:t>القيمة المتوسطة والفعالة لتيار الحمل</a:t>
            </a:r>
          </a:p>
        </p:txBody>
      </p:sp>
      <p:graphicFrame>
        <p:nvGraphicFramePr>
          <p:cNvPr id="11" name="Object 3"/>
          <p:cNvGraphicFramePr>
            <a:graphicFrameLocks noChangeAspect="1"/>
          </p:cNvGraphicFramePr>
          <p:nvPr/>
        </p:nvGraphicFramePr>
        <p:xfrm>
          <a:off x="4913313" y="5786453"/>
          <a:ext cx="3744912" cy="627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880" name="Equation" r:id="rId8" imgW="1600200" imgH="266400" progId="Equation.DSMT4">
                  <p:embed/>
                </p:oleObj>
              </mc:Choice>
              <mc:Fallback>
                <p:oleObj name="Equation" r:id="rId8" imgW="1600200" imgH="266400" progId="Equation.DSMT4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13313" y="5786453"/>
                        <a:ext cx="3744912" cy="6270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" name="صورة 11" descr="dc_chopper_parallel_question.jpg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28596" y="1214422"/>
            <a:ext cx="3130296" cy="4255008"/>
          </a:xfrm>
          <a:prstGeom prst="rect">
            <a:avLst/>
          </a:prstGeom>
        </p:spPr>
      </p:pic>
      <p:graphicFrame>
        <p:nvGraphicFramePr>
          <p:cNvPr id="10" name="Object 3"/>
          <p:cNvGraphicFramePr>
            <a:graphicFrameLocks noChangeAspect="1"/>
          </p:cNvGraphicFramePr>
          <p:nvPr/>
        </p:nvGraphicFramePr>
        <p:xfrm>
          <a:off x="3203848" y="4881339"/>
          <a:ext cx="5761038" cy="923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881" name="Equation" r:id="rId11" imgW="2450880" imgH="393480" progId="Equation.DSMT4">
                  <p:embed/>
                </p:oleObj>
              </mc:Choice>
              <mc:Fallback>
                <p:oleObj name="Equation" r:id="rId11" imgW="2450880" imgH="393480" progId="Equation.DSMT4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3848" y="4881339"/>
                        <a:ext cx="5761038" cy="9239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عنصر نائب للتاريخ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2017-2018</a:t>
            </a:r>
            <a:endParaRPr lang="ar-SY"/>
          </a:p>
        </p:txBody>
      </p:sp>
      <p:sp>
        <p:nvSpPr>
          <p:cNvPr id="14" name="عنصر نائب لرقم الشريحة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66</a:t>
            </a:fld>
            <a:endParaRPr lang="ar-SY"/>
          </a:p>
        </p:txBody>
      </p:sp>
      <p:sp>
        <p:nvSpPr>
          <p:cNvPr id="15" name="عنصر نائب للتذييل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/>
              <a:t>د. عماد الروح - منظمات الجهد المستمر</a:t>
            </a:r>
          </a:p>
        </p:txBody>
      </p:sp>
      <p:sp>
        <p:nvSpPr>
          <p:cNvPr id="16" name="مربع نص 15"/>
          <p:cNvSpPr txBox="1"/>
          <p:nvPr/>
        </p:nvSpPr>
        <p:spPr>
          <a:xfrm>
            <a:off x="4429124" y="3429000"/>
            <a:ext cx="4286280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/>
            <a:r>
              <a:rPr lang="ar-SY" sz="2800" b="1" dirty="0">
                <a:solidFill>
                  <a:srgbClr val="7030A0"/>
                </a:solidFill>
                <a:cs typeface="Simplified Arabic" pitchFamily="2" charset="-78"/>
              </a:rPr>
              <a:t>مطال تيار الحمل</a:t>
            </a:r>
            <a:endParaRPr lang="ar-SY" sz="2800" b="1" baseline="-25000" dirty="0">
              <a:solidFill>
                <a:srgbClr val="7030A0"/>
              </a:solidFill>
              <a:cs typeface="Simplified Arabic" pitchFamily="2" charset="-78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صورة 7" descr="power2_fig3_7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357686" y="1142984"/>
            <a:ext cx="3724656" cy="2243328"/>
          </a:xfrm>
          <a:prstGeom prst="rect">
            <a:avLst/>
          </a:prstGeom>
        </p:spPr>
      </p:pic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5299075" y="4500563"/>
          <a:ext cx="1431925" cy="538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881" name="Equation" r:id="rId4" imgW="609480" imgH="228600" progId="Equation.DSMT4">
                  <p:embed/>
                </p:oleObj>
              </mc:Choice>
              <mc:Fallback>
                <p:oleObj name="Equation" r:id="rId4" imgW="609480" imgH="2286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99075" y="4500563"/>
                        <a:ext cx="1431925" cy="5381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مربع نص 8"/>
          <p:cNvSpPr txBox="1"/>
          <p:nvPr/>
        </p:nvSpPr>
        <p:spPr>
          <a:xfrm>
            <a:off x="428596" y="285728"/>
            <a:ext cx="8358246" cy="95410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800" b="1" dirty="0">
                <a:solidFill>
                  <a:srgbClr val="0070C0"/>
                </a:solidFill>
                <a:cs typeface="Simplified Arabic" pitchFamily="2" charset="-78"/>
              </a:rPr>
              <a:t>U</a:t>
            </a:r>
            <a:r>
              <a:rPr lang="en-US" sz="2800" b="1" baseline="-25000" dirty="0">
                <a:solidFill>
                  <a:srgbClr val="0070C0"/>
                </a:solidFill>
                <a:cs typeface="Simplified Arabic" pitchFamily="2" charset="-78"/>
              </a:rPr>
              <a:t>S</a:t>
            </a:r>
            <a:r>
              <a:rPr lang="en-US" sz="2800" b="1" dirty="0">
                <a:solidFill>
                  <a:srgbClr val="0070C0"/>
                </a:solidFill>
                <a:cs typeface="Simplified Arabic" pitchFamily="2" charset="-78"/>
              </a:rPr>
              <a:t>=24 v , F = 1000 Hz</a:t>
            </a:r>
            <a:r>
              <a:rPr lang="ar-SY" sz="2800" b="1" dirty="0">
                <a:cs typeface="Simplified Arabic" pitchFamily="2" charset="-78"/>
              </a:rPr>
              <a:t> </a:t>
            </a:r>
            <a:r>
              <a:rPr lang="en-US" sz="2800" b="1" dirty="0">
                <a:solidFill>
                  <a:srgbClr val="0070C0"/>
                </a:solidFill>
                <a:cs typeface="Simplified Arabic" pitchFamily="2" charset="-78"/>
              </a:rPr>
              <a:t>R = 2 </a:t>
            </a:r>
            <a:r>
              <a:rPr lang="en-US" sz="2800" b="1" dirty="0">
                <a:solidFill>
                  <a:srgbClr val="0070C0"/>
                </a:solidFill>
                <a:cs typeface="Simplified Arabic" pitchFamily="2" charset="-78"/>
                <a:sym typeface="Symbol"/>
              </a:rPr>
              <a:t></a:t>
            </a:r>
            <a:r>
              <a:rPr lang="en-US" sz="2800" b="1" dirty="0">
                <a:solidFill>
                  <a:srgbClr val="0070C0"/>
                </a:solidFill>
                <a:cs typeface="Simplified Arabic" pitchFamily="2" charset="-78"/>
              </a:rPr>
              <a:t> , </a:t>
            </a:r>
            <a:r>
              <a:rPr lang="en-US" sz="2800" b="1" dirty="0">
                <a:solidFill>
                  <a:srgbClr val="0070C0"/>
                </a:solidFill>
                <a:cs typeface="Simplified Arabic" pitchFamily="2" charset="-78"/>
                <a:sym typeface="Symbol"/>
              </a:rPr>
              <a:t> = 0.5 ,</a:t>
            </a:r>
          </a:p>
          <a:p>
            <a:pPr algn="ctr"/>
            <a:r>
              <a:rPr lang="ar-SY" sz="2800" b="1" dirty="0">
                <a:solidFill>
                  <a:srgbClr val="00B050"/>
                </a:solidFill>
                <a:cs typeface="Simplified Arabic" pitchFamily="2" charset="-78"/>
                <a:sym typeface="Symbol"/>
              </a:rPr>
              <a:t>القيمة المتوسطة لتيار المنبع</a:t>
            </a:r>
          </a:p>
        </p:txBody>
      </p:sp>
      <p:pic>
        <p:nvPicPr>
          <p:cNvPr id="12" name="صورة 11" descr="dc_chopper_parallel_question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28596" y="1214422"/>
            <a:ext cx="3130296" cy="4255008"/>
          </a:xfrm>
          <a:prstGeom prst="rect">
            <a:avLst/>
          </a:prstGeom>
        </p:spPr>
      </p:pic>
      <p:sp>
        <p:nvSpPr>
          <p:cNvPr id="6" name="عنصر نائب للتاريخ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2017-2018</a:t>
            </a:r>
            <a:endParaRPr lang="ar-SY"/>
          </a:p>
        </p:txBody>
      </p:sp>
      <p:sp>
        <p:nvSpPr>
          <p:cNvPr id="7" name="عنصر نائب لرقم الشريحة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67</a:t>
            </a:fld>
            <a:endParaRPr lang="ar-SY"/>
          </a:p>
        </p:txBody>
      </p:sp>
      <p:sp>
        <p:nvSpPr>
          <p:cNvPr id="10" name="عنصر نائب للتذييل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/>
              <a:t>د. عماد الروح - منظمات الجهد المستمر</a:t>
            </a:r>
          </a:p>
        </p:txBody>
      </p:sp>
      <p:sp>
        <p:nvSpPr>
          <p:cNvPr id="13" name="مربع نص 12"/>
          <p:cNvSpPr txBox="1"/>
          <p:nvPr/>
        </p:nvSpPr>
        <p:spPr>
          <a:xfrm>
            <a:off x="3714744" y="3429000"/>
            <a:ext cx="5000660" cy="95410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/>
            <a:r>
              <a:rPr lang="ar-SY" sz="2800" b="1" dirty="0">
                <a:solidFill>
                  <a:srgbClr val="7030A0"/>
                </a:solidFill>
                <a:cs typeface="Simplified Arabic" pitchFamily="2" charset="-78"/>
              </a:rPr>
              <a:t>مطال تيار المنبع (ثابت) = مطال تيار الحمولة عندما </a:t>
            </a:r>
            <a:r>
              <a:rPr lang="en-US" sz="2800" b="1" dirty="0">
                <a:solidFill>
                  <a:srgbClr val="7030A0"/>
                </a:solidFill>
                <a:cs typeface="Simplified Arabic" pitchFamily="2" charset="-78"/>
              </a:rPr>
              <a:t>D(on)</a:t>
            </a:r>
            <a:endParaRPr lang="ar-SY" sz="2800" b="1" baseline="-25000" dirty="0">
              <a:solidFill>
                <a:srgbClr val="7030A0"/>
              </a:solidFill>
              <a:cs typeface="Simplified Arabic" pitchFamily="2" charset="-78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صورة 7" descr="power2_fig3_7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357686" y="1142984"/>
            <a:ext cx="3724656" cy="2243328"/>
          </a:xfrm>
          <a:prstGeom prst="rect">
            <a:avLst/>
          </a:prstGeom>
        </p:spPr>
      </p:pic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4214810" y="4000504"/>
          <a:ext cx="3787775" cy="1076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7344" name="Equation" r:id="rId4" imgW="1612800" imgH="457200" progId="Equation.DSMT4">
                  <p:embed/>
                </p:oleObj>
              </mc:Choice>
              <mc:Fallback>
                <p:oleObj name="Equation" r:id="rId4" imgW="1612800" imgH="4572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14810" y="4000504"/>
                        <a:ext cx="3787775" cy="10763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مربع نص 8"/>
          <p:cNvSpPr txBox="1"/>
          <p:nvPr/>
        </p:nvSpPr>
        <p:spPr>
          <a:xfrm>
            <a:off x="428596" y="285728"/>
            <a:ext cx="8358246" cy="95410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800" b="1" dirty="0">
                <a:solidFill>
                  <a:srgbClr val="0070C0"/>
                </a:solidFill>
                <a:cs typeface="Simplified Arabic" pitchFamily="2" charset="-78"/>
              </a:rPr>
              <a:t>U</a:t>
            </a:r>
            <a:r>
              <a:rPr lang="en-US" sz="2800" b="1" baseline="-25000" dirty="0">
                <a:solidFill>
                  <a:srgbClr val="0070C0"/>
                </a:solidFill>
                <a:cs typeface="Simplified Arabic" pitchFamily="2" charset="-78"/>
              </a:rPr>
              <a:t>S</a:t>
            </a:r>
            <a:r>
              <a:rPr lang="en-US" sz="2800" b="1" dirty="0">
                <a:solidFill>
                  <a:srgbClr val="0070C0"/>
                </a:solidFill>
                <a:cs typeface="Simplified Arabic" pitchFamily="2" charset="-78"/>
              </a:rPr>
              <a:t>=24 v , F = 1000 Hz</a:t>
            </a:r>
            <a:r>
              <a:rPr lang="ar-SY" sz="2800" b="1" dirty="0">
                <a:cs typeface="Simplified Arabic" pitchFamily="2" charset="-78"/>
              </a:rPr>
              <a:t> </a:t>
            </a:r>
            <a:r>
              <a:rPr lang="en-US" sz="2800" b="1" dirty="0">
                <a:solidFill>
                  <a:srgbClr val="0070C0"/>
                </a:solidFill>
                <a:cs typeface="Simplified Arabic" pitchFamily="2" charset="-78"/>
              </a:rPr>
              <a:t>R = 2 </a:t>
            </a:r>
            <a:r>
              <a:rPr lang="en-US" sz="2800" b="1" dirty="0">
                <a:solidFill>
                  <a:srgbClr val="0070C0"/>
                </a:solidFill>
                <a:cs typeface="Simplified Arabic" pitchFamily="2" charset="-78"/>
                <a:sym typeface="Symbol"/>
              </a:rPr>
              <a:t></a:t>
            </a:r>
            <a:r>
              <a:rPr lang="en-US" sz="2800" b="1" dirty="0">
                <a:solidFill>
                  <a:srgbClr val="0070C0"/>
                </a:solidFill>
                <a:cs typeface="Simplified Arabic" pitchFamily="2" charset="-78"/>
              </a:rPr>
              <a:t> , </a:t>
            </a:r>
            <a:r>
              <a:rPr lang="en-US" sz="2800" b="1" dirty="0">
                <a:solidFill>
                  <a:srgbClr val="0070C0"/>
                </a:solidFill>
                <a:cs typeface="Simplified Arabic" pitchFamily="2" charset="-78"/>
                <a:sym typeface="Symbol"/>
              </a:rPr>
              <a:t> = 0.5 ,</a:t>
            </a:r>
          </a:p>
          <a:p>
            <a:pPr algn="ctr"/>
            <a:r>
              <a:rPr lang="ar-SY" sz="2800" b="1" dirty="0">
                <a:solidFill>
                  <a:srgbClr val="00B050"/>
                </a:solidFill>
                <a:cs typeface="Simplified Arabic" pitchFamily="2" charset="-78"/>
                <a:sym typeface="Symbol"/>
              </a:rPr>
              <a:t>استطاعة الحمولة – استطاعة المنبع</a:t>
            </a:r>
          </a:p>
        </p:txBody>
      </p:sp>
      <p:pic>
        <p:nvPicPr>
          <p:cNvPr id="12" name="صورة 11" descr="dc_chopper_parallel_question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28596" y="1214422"/>
            <a:ext cx="3130296" cy="4255008"/>
          </a:xfrm>
          <a:prstGeom prst="rect">
            <a:avLst/>
          </a:prstGeom>
        </p:spPr>
      </p:pic>
      <p:sp>
        <p:nvSpPr>
          <p:cNvPr id="6" name="عنصر نائب للتاريخ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2017-2018</a:t>
            </a:r>
            <a:endParaRPr lang="ar-SY"/>
          </a:p>
        </p:txBody>
      </p:sp>
      <p:sp>
        <p:nvSpPr>
          <p:cNvPr id="7" name="عنصر نائب لرقم الشريحة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68</a:t>
            </a:fld>
            <a:endParaRPr lang="ar-SY"/>
          </a:p>
        </p:txBody>
      </p:sp>
      <p:sp>
        <p:nvSpPr>
          <p:cNvPr id="10" name="عنصر نائب للتذييل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/>
              <a:t>د. عماد الروح - منظمات الجهد المستمر</a:t>
            </a:r>
          </a:p>
        </p:txBody>
      </p:sp>
      <p:sp>
        <p:nvSpPr>
          <p:cNvPr id="13" name="مربع نص 12"/>
          <p:cNvSpPr txBox="1"/>
          <p:nvPr/>
        </p:nvSpPr>
        <p:spPr>
          <a:xfrm>
            <a:off x="3714744" y="3429000"/>
            <a:ext cx="5000660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/>
            <a:r>
              <a:rPr lang="ar-SY" sz="2800" b="1" dirty="0">
                <a:solidFill>
                  <a:srgbClr val="7030A0"/>
                </a:solidFill>
                <a:cs typeface="Simplified Arabic" pitchFamily="2" charset="-78"/>
              </a:rPr>
              <a:t>استطاعة مستهلكة في حمل </a:t>
            </a:r>
            <a:r>
              <a:rPr lang="ar-SY" sz="2800" b="1" dirty="0" err="1">
                <a:solidFill>
                  <a:srgbClr val="7030A0"/>
                </a:solidFill>
                <a:cs typeface="Simplified Arabic" pitchFamily="2" charset="-78"/>
              </a:rPr>
              <a:t>أومي</a:t>
            </a:r>
            <a:r>
              <a:rPr lang="ar-SY" sz="2800" b="1" dirty="0">
                <a:solidFill>
                  <a:srgbClr val="7030A0"/>
                </a:solidFill>
                <a:cs typeface="Simplified Arabic" pitchFamily="2" charset="-78"/>
              </a:rPr>
              <a:t>:</a:t>
            </a:r>
            <a:endParaRPr lang="ar-SY" sz="2800" b="1" baseline="-25000" dirty="0">
              <a:solidFill>
                <a:srgbClr val="7030A0"/>
              </a:solidFill>
              <a:cs typeface="Simplified Arabic" pitchFamily="2" charset="-78"/>
            </a:endParaRPr>
          </a:p>
        </p:txBody>
      </p:sp>
      <p:sp>
        <p:nvSpPr>
          <p:cNvPr id="11" name="مربع نص 10"/>
          <p:cNvSpPr txBox="1"/>
          <p:nvPr/>
        </p:nvSpPr>
        <p:spPr>
          <a:xfrm>
            <a:off x="3786182" y="5143512"/>
            <a:ext cx="5000660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/>
            <a:r>
              <a:rPr lang="ar-SY" sz="2800" b="1" dirty="0">
                <a:solidFill>
                  <a:srgbClr val="7030A0"/>
                </a:solidFill>
                <a:cs typeface="Simplified Arabic" pitchFamily="2" charset="-78"/>
              </a:rPr>
              <a:t>استطاعة المنبع:</a:t>
            </a:r>
            <a:endParaRPr lang="ar-SY" sz="2800" b="1" baseline="-25000" dirty="0">
              <a:solidFill>
                <a:srgbClr val="7030A0"/>
              </a:solidFill>
              <a:cs typeface="Simplified Arabic" pitchFamily="2" charset="-78"/>
            </a:endParaRPr>
          </a:p>
        </p:txBody>
      </p:sp>
      <p:graphicFrame>
        <p:nvGraphicFramePr>
          <p:cNvPr id="14" name="Object 3"/>
          <p:cNvGraphicFramePr>
            <a:graphicFrameLocks noChangeAspect="1"/>
          </p:cNvGraphicFramePr>
          <p:nvPr/>
        </p:nvGraphicFramePr>
        <p:xfrm>
          <a:off x="3786182" y="5786454"/>
          <a:ext cx="4622800" cy="568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7345" name="Equation" r:id="rId7" imgW="1968480" imgH="241200" progId="Equation.DSMT4">
                  <p:embed/>
                </p:oleObj>
              </mc:Choice>
              <mc:Fallback>
                <p:oleObj name="Equation" r:id="rId7" imgW="1968480" imgH="241200" progId="Equation.DSMT4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86182" y="5786454"/>
                        <a:ext cx="4622800" cy="5683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1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مربع نص 1"/>
          <p:cNvSpPr txBox="1"/>
          <p:nvPr/>
        </p:nvSpPr>
        <p:spPr>
          <a:xfrm>
            <a:off x="7715272" y="404664"/>
            <a:ext cx="1071570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Y" sz="2800" b="1" dirty="0">
                <a:solidFill>
                  <a:srgbClr val="0070C0"/>
                </a:solidFill>
                <a:cs typeface="Simplified Arabic" pitchFamily="2" charset="-78"/>
              </a:rPr>
              <a:t>مسألة</a:t>
            </a:r>
          </a:p>
        </p:txBody>
      </p:sp>
      <p:sp>
        <p:nvSpPr>
          <p:cNvPr id="3" name="مربع نص 2"/>
          <p:cNvSpPr txBox="1"/>
          <p:nvPr/>
        </p:nvSpPr>
        <p:spPr>
          <a:xfrm>
            <a:off x="285720" y="908720"/>
            <a:ext cx="8501122" cy="224676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/>
            <a:r>
              <a:rPr lang="ar-SY" sz="2800" b="1" dirty="0">
                <a:cs typeface="Simplified Arabic" pitchFamily="2" charset="-78"/>
              </a:rPr>
              <a:t>المطلوب تصميم دارة منظم تفرعي تغذي حمل </a:t>
            </a:r>
            <a:r>
              <a:rPr lang="ar-SY" sz="2800" b="1" dirty="0" err="1">
                <a:cs typeface="Simplified Arabic" pitchFamily="2" charset="-78"/>
              </a:rPr>
              <a:t>أومي</a:t>
            </a:r>
            <a:r>
              <a:rPr lang="ar-SY" sz="2800" b="1" dirty="0">
                <a:cs typeface="Simplified Arabic" pitchFamily="2" charset="-78"/>
              </a:rPr>
              <a:t> </a:t>
            </a:r>
            <a:r>
              <a:rPr lang="en-US" sz="2800" b="1" i="1" dirty="0">
                <a:latin typeface="Times New Roman" pitchFamily="18" charset="0"/>
                <a:cs typeface="Times New Roman" pitchFamily="18" charset="0"/>
              </a:rPr>
              <a:t>R = 50</a:t>
            </a:r>
            <a:r>
              <a:rPr lang="en-US" sz="2800" b="1" i="1" dirty="0">
                <a:latin typeface="Times New Roman" pitchFamily="18" charset="0"/>
                <a:cs typeface="Times New Roman" pitchFamily="18" charset="0"/>
                <a:sym typeface="Symbol"/>
              </a:rPr>
              <a:t></a:t>
            </a:r>
            <a:r>
              <a:rPr lang="ar-SY" sz="2800" b="1" i="1" dirty="0">
                <a:latin typeface="Times New Roman" pitchFamily="18" charset="0"/>
                <a:cs typeface="Times New Roman" pitchFamily="18" charset="0"/>
                <a:sym typeface="Symbol"/>
              </a:rPr>
              <a:t> </a:t>
            </a:r>
            <a:r>
              <a:rPr lang="ar-SY" sz="2800" b="1" i="1" dirty="0">
                <a:cs typeface="Simplified Arabic" pitchFamily="2" charset="-78"/>
                <a:sym typeface="Symbol"/>
              </a:rPr>
              <a:t>بجهد </a:t>
            </a:r>
            <a:r>
              <a:rPr lang="en-US" sz="2800" b="1" i="1" dirty="0">
                <a:latin typeface="Times New Roman" pitchFamily="18" charset="0"/>
                <a:cs typeface="Times New Roman" pitchFamily="18" charset="0"/>
                <a:sym typeface="Symbol"/>
              </a:rPr>
              <a:t>V</a:t>
            </a:r>
            <a:r>
              <a:rPr lang="en-US" sz="2800" b="1" i="1" baseline="-25000" dirty="0">
                <a:latin typeface="Times New Roman" pitchFamily="18" charset="0"/>
                <a:cs typeface="Times New Roman" pitchFamily="18" charset="0"/>
                <a:sym typeface="Symbol"/>
              </a:rPr>
              <a:t>LDC</a:t>
            </a:r>
            <a:r>
              <a:rPr lang="en-US" sz="2800" b="1" i="1" dirty="0">
                <a:latin typeface="Times New Roman" pitchFamily="18" charset="0"/>
                <a:cs typeface="Times New Roman" pitchFamily="18" charset="0"/>
                <a:sym typeface="Symbol"/>
              </a:rPr>
              <a:t>=30V</a:t>
            </a:r>
            <a:r>
              <a:rPr lang="ar-SY" sz="2800" b="1" i="1" dirty="0">
                <a:cs typeface="Simplified Arabic" pitchFamily="2" charset="-78"/>
                <a:sym typeface="Symbol"/>
              </a:rPr>
              <a:t> </a:t>
            </a:r>
            <a:r>
              <a:rPr lang="ar-SY" sz="2800" b="1" dirty="0">
                <a:cs typeface="Simplified Arabic" pitchFamily="2" charset="-78"/>
              </a:rPr>
              <a:t>من منبع جهد مستمر قيمته </a:t>
            </a:r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US" sz="2800" b="1" baseline="-25000" dirty="0"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=12V</a:t>
            </a:r>
            <a:r>
              <a:rPr lang="ar-SY" sz="2800" b="1" dirty="0">
                <a:cs typeface="Simplified Arabic" pitchFamily="2" charset="-78"/>
              </a:rPr>
              <a:t> وبحيث يكون تذبذب الجهد أقل من </a:t>
            </a:r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1%</a:t>
            </a:r>
            <a:r>
              <a:rPr lang="ar-SY" sz="2800" b="1" dirty="0">
                <a:cs typeface="Simplified Arabic" pitchFamily="2" charset="-78"/>
              </a:rPr>
              <a:t> وتردد عمل القاطع الالكتروني (الترانزستور</a:t>
            </a:r>
            <a:r>
              <a:rPr lang="ar-SY" sz="2800" b="1" dirty="0" err="1">
                <a:cs typeface="Simplified Arabic" pitchFamily="2" charset="-78"/>
              </a:rPr>
              <a:t>)</a:t>
            </a:r>
            <a:endParaRPr lang="ar-SY" sz="2800" b="1" dirty="0">
              <a:cs typeface="Simplified Arabic" pitchFamily="2" charset="-78"/>
            </a:endParaRPr>
          </a:p>
          <a:p>
            <a:pPr algn="just"/>
            <a:r>
              <a:rPr lang="ar-SY" sz="2800" b="1" dirty="0">
                <a:cs typeface="Simplified Arabic" pitchFamily="2" charset="-78"/>
              </a:rPr>
              <a:t> </a:t>
            </a:r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F = 25kHz</a:t>
            </a:r>
            <a:r>
              <a:rPr lang="ar-SY" sz="2800" b="1" dirty="0" err="1">
                <a:cs typeface="Simplified Arabic" pitchFamily="2" charset="-78"/>
              </a:rPr>
              <a:t>.</a:t>
            </a:r>
            <a:endParaRPr lang="ar-SY" sz="2800" b="1" dirty="0">
              <a:cs typeface="Simplified Arabic" pitchFamily="2" charset="-78"/>
            </a:endParaRPr>
          </a:p>
          <a:p>
            <a:pPr algn="just"/>
            <a:r>
              <a:rPr lang="ar-SY" sz="2800" b="1" dirty="0">
                <a:cs typeface="Simplified Arabic" pitchFamily="2" charset="-78"/>
                <a:sym typeface="Symbol"/>
              </a:rPr>
              <a:t>هل يمكن استخدام </a:t>
            </a:r>
            <a:r>
              <a:rPr lang="en-US" sz="2800" b="1" dirty="0">
                <a:latin typeface="Times New Roman" pitchFamily="18" charset="0"/>
                <a:cs typeface="Times New Roman" pitchFamily="18" charset="0"/>
                <a:sym typeface="Symbol"/>
              </a:rPr>
              <a:t>L=120</a:t>
            </a:r>
            <a:r>
              <a:rPr lang="en-US" sz="2800" b="1" dirty="0">
                <a:cs typeface="Simplified Arabic" pitchFamily="2" charset="-78"/>
                <a:sym typeface="Symbol"/>
              </a:rPr>
              <a:t></a:t>
            </a:r>
            <a:r>
              <a:rPr lang="en-US" sz="2800" b="1" dirty="0">
                <a:latin typeface="Times New Roman" pitchFamily="18" charset="0"/>
                <a:cs typeface="Times New Roman" pitchFamily="18" charset="0"/>
                <a:sym typeface="Symbol"/>
              </a:rPr>
              <a:t>H</a:t>
            </a:r>
            <a:r>
              <a:rPr lang="ar-SY" sz="2800" b="1" dirty="0">
                <a:latin typeface="Times New Roman" pitchFamily="18" charset="0"/>
                <a:cs typeface="Times New Roman" pitchFamily="18" charset="0"/>
                <a:sym typeface="Symbol"/>
              </a:rPr>
              <a:t> </a:t>
            </a:r>
            <a:r>
              <a:rPr lang="ar-SY" sz="2800" b="1" dirty="0" err="1">
                <a:latin typeface="Times New Roman" pitchFamily="18" charset="0"/>
                <a:cs typeface="Times New Roman" pitchFamily="18" charset="0"/>
                <a:sym typeface="Symbol"/>
              </a:rPr>
              <a:t>؟</a:t>
            </a:r>
            <a:r>
              <a:rPr lang="ar-SY" sz="2800" b="1" dirty="0">
                <a:latin typeface="Times New Roman" pitchFamily="18" charset="0"/>
                <a:cs typeface="Times New Roman" pitchFamily="18" charset="0"/>
                <a:sym typeface="Symbol"/>
              </a:rPr>
              <a:t> أدرس التذبذب في التيار.</a:t>
            </a:r>
            <a:endParaRPr lang="ar-SA" sz="2800" b="1" dirty="0">
              <a:latin typeface="Times New Roman" pitchFamily="18" charset="0"/>
              <a:cs typeface="Times New Roman" pitchFamily="18" charset="0"/>
              <a:sym typeface="Symbol"/>
            </a:endParaRPr>
          </a:p>
        </p:txBody>
      </p:sp>
      <p:sp>
        <p:nvSpPr>
          <p:cNvPr id="4" name="عنصر نائب للتاريخ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2017-2018</a:t>
            </a:r>
            <a:endParaRPr lang="ar-SY"/>
          </a:p>
        </p:txBody>
      </p:sp>
      <p:sp>
        <p:nvSpPr>
          <p:cNvPr id="5" name="عنصر نائب لرقم الشريحة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69</a:t>
            </a:fld>
            <a:endParaRPr lang="ar-SY"/>
          </a:p>
        </p:txBody>
      </p:sp>
      <p:sp>
        <p:nvSpPr>
          <p:cNvPr id="6" name="عنصر نائب للتذييل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/>
              <a:t>د. عماد الروح - منظمات الجهد المستمر</a:t>
            </a:r>
          </a:p>
        </p:txBody>
      </p:sp>
      <p:graphicFrame>
        <p:nvGraphicFramePr>
          <p:cNvPr id="310275" name="Object 3"/>
          <p:cNvGraphicFramePr>
            <a:graphicFrameLocks noChangeAspect="1"/>
          </p:cNvGraphicFramePr>
          <p:nvPr/>
        </p:nvGraphicFramePr>
        <p:xfrm>
          <a:off x="467544" y="3102099"/>
          <a:ext cx="3698875" cy="1017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296" name="Equation" r:id="rId3" imgW="1574640" imgH="431640" progId="Equation.DSMT4">
                  <p:embed/>
                </p:oleObj>
              </mc:Choice>
              <mc:Fallback>
                <p:oleObj name="Equation" r:id="rId3" imgW="1574640" imgH="43164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7544" y="3102099"/>
                        <a:ext cx="3698875" cy="1017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0276" name="Object 4"/>
          <p:cNvGraphicFramePr>
            <a:graphicFrameLocks noChangeAspect="1"/>
          </p:cNvGraphicFramePr>
          <p:nvPr/>
        </p:nvGraphicFramePr>
        <p:xfrm>
          <a:off x="467544" y="4254227"/>
          <a:ext cx="6496050" cy="1060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297" name="Equation" r:id="rId5" imgW="3200400" imgH="520560" progId="Equation.DSMT4">
                  <p:embed/>
                </p:oleObj>
              </mc:Choice>
              <mc:Fallback>
                <p:oleObj name="Equation" r:id="rId5" imgW="3200400" imgH="520560" progId="Equation.DSMT4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7544" y="4254227"/>
                        <a:ext cx="6496050" cy="1060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4"/>
          <p:cNvGraphicFramePr>
            <a:graphicFrameLocks noChangeAspect="1"/>
          </p:cNvGraphicFramePr>
          <p:nvPr/>
        </p:nvGraphicFramePr>
        <p:xfrm>
          <a:off x="3491880" y="5478363"/>
          <a:ext cx="1958975" cy="54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298" name="Equation" r:id="rId7" imgW="965160" imgH="266400" progId="Equation.DSMT4">
                  <p:embed/>
                </p:oleObj>
              </mc:Choice>
              <mc:Fallback>
                <p:oleObj name="Equation" r:id="rId7" imgW="965160" imgH="2664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91880" y="5478363"/>
                        <a:ext cx="1958975" cy="5429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مربع نص 9"/>
          <p:cNvSpPr txBox="1"/>
          <p:nvPr/>
        </p:nvSpPr>
        <p:spPr>
          <a:xfrm>
            <a:off x="251520" y="5930116"/>
            <a:ext cx="8501122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/>
            <a:r>
              <a:rPr lang="ar-SY" sz="2800" b="1" dirty="0">
                <a:cs typeface="Simplified Arabic" pitchFamily="2" charset="-78"/>
                <a:sym typeface="Symbol"/>
              </a:rPr>
              <a:t>يمكن استخدام </a:t>
            </a:r>
            <a:r>
              <a:rPr lang="en-US" sz="2800" b="1" dirty="0">
                <a:latin typeface="Times New Roman" pitchFamily="18" charset="0"/>
                <a:cs typeface="Times New Roman" pitchFamily="18" charset="0"/>
                <a:sym typeface="Symbol"/>
              </a:rPr>
              <a:t>L=120</a:t>
            </a:r>
            <a:r>
              <a:rPr lang="en-US" sz="2800" b="1" dirty="0">
                <a:cs typeface="Simplified Arabic" pitchFamily="2" charset="-78"/>
                <a:sym typeface="Symbol"/>
              </a:rPr>
              <a:t></a:t>
            </a:r>
            <a:r>
              <a:rPr lang="en-US" sz="2800" b="1" dirty="0">
                <a:latin typeface="Times New Roman" pitchFamily="18" charset="0"/>
                <a:cs typeface="Times New Roman" pitchFamily="18" charset="0"/>
                <a:sym typeface="Symbol"/>
              </a:rPr>
              <a:t>H</a:t>
            </a:r>
            <a:endParaRPr lang="ar-SA" sz="2800" b="1" dirty="0">
              <a:latin typeface="Times New Roman" pitchFamily="18" charset="0"/>
              <a:cs typeface="Times New Roman" pitchFamily="18" charset="0"/>
              <a:sym typeface="Symbol"/>
            </a:endParaRPr>
          </a:p>
        </p:txBody>
      </p:sp>
    </p:spTree>
  </p:cSld>
  <p:clrMapOvr>
    <a:masterClrMapping/>
  </p:clrMapOvr>
  <p:transition>
    <p:cover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102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102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310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310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مربع نص 1"/>
          <p:cNvSpPr txBox="1"/>
          <p:nvPr/>
        </p:nvSpPr>
        <p:spPr>
          <a:xfrm>
            <a:off x="5572132" y="0"/>
            <a:ext cx="3071834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514350" indent="-514350">
              <a:buFont typeface="+mj-lt"/>
              <a:buAutoNum type="arabicPeriod" startAt="2"/>
            </a:pPr>
            <a:r>
              <a:rPr lang="ar-SY" sz="2800" b="1" dirty="0">
                <a:solidFill>
                  <a:srgbClr val="0070C0"/>
                </a:solidFill>
                <a:cs typeface="Simplified Arabic" pitchFamily="2" charset="-78"/>
              </a:rPr>
              <a:t>المنظمات التسلسلية</a:t>
            </a:r>
          </a:p>
        </p:txBody>
      </p:sp>
      <p:pic>
        <p:nvPicPr>
          <p:cNvPr id="6" name="صورة 5" descr="power2_fig3_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28596" y="357166"/>
            <a:ext cx="3724656" cy="2136648"/>
          </a:xfrm>
          <a:prstGeom prst="rect">
            <a:avLst/>
          </a:prstGeom>
        </p:spPr>
      </p:pic>
      <p:sp>
        <p:nvSpPr>
          <p:cNvPr id="14" name="عنصر نائب للتاريخ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2017-2018</a:t>
            </a:r>
            <a:endParaRPr lang="ar-SY"/>
          </a:p>
        </p:txBody>
      </p:sp>
      <p:sp>
        <p:nvSpPr>
          <p:cNvPr id="15" name="عنصر نائب لرقم الشريحة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7</a:t>
            </a:fld>
            <a:endParaRPr lang="ar-SY"/>
          </a:p>
        </p:txBody>
      </p:sp>
      <p:sp>
        <p:nvSpPr>
          <p:cNvPr id="17" name="عنصر نائب للتذييل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/>
              <a:t>د. عماد الروح - منظمات الجهد المستمر</a:t>
            </a:r>
          </a:p>
        </p:txBody>
      </p:sp>
      <p:sp>
        <p:nvSpPr>
          <p:cNvPr id="19" name="مربع نص 18"/>
          <p:cNvSpPr txBox="1"/>
          <p:nvPr/>
        </p:nvSpPr>
        <p:spPr>
          <a:xfrm>
            <a:off x="4013022" y="612986"/>
            <a:ext cx="4786346" cy="181588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>
              <a:buFont typeface="Arial" pitchFamily="34" charset="0"/>
              <a:buChar char="•"/>
            </a:pPr>
            <a:r>
              <a:rPr lang="ar-SY" sz="2800" b="1" dirty="0">
                <a:solidFill>
                  <a:srgbClr val="002060"/>
                </a:solidFill>
                <a:cs typeface="Simplified Arabic" pitchFamily="2" charset="-78"/>
              </a:rPr>
              <a:t> تتألف هذه الدارة من منبع جهد مستمر قيمته </a:t>
            </a:r>
            <a:r>
              <a:rPr lang="en-US" sz="28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US" sz="2800" b="1" baseline="-2500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s</a:t>
            </a:r>
            <a:r>
              <a:rPr lang="ar-SY" sz="2800" b="1" dirty="0">
                <a:solidFill>
                  <a:srgbClr val="002060"/>
                </a:solidFill>
                <a:cs typeface="Simplified Arabic" pitchFamily="2" charset="-78"/>
              </a:rPr>
              <a:t> على التسلسل مع مفتاح الكتروني</a:t>
            </a:r>
            <a:r>
              <a:rPr lang="en-US" sz="28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sz="2800" b="1" dirty="0">
                <a:solidFill>
                  <a:srgbClr val="002060"/>
                </a:solidFill>
                <a:cs typeface="Simplified Arabic" pitchFamily="2" charset="-78"/>
              </a:rPr>
              <a:t> </a:t>
            </a:r>
            <a:r>
              <a:rPr lang="ar-SY" sz="2800" b="1" dirty="0">
                <a:solidFill>
                  <a:srgbClr val="002060"/>
                </a:solidFill>
                <a:cs typeface="Simplified Arabic" pitchFamily="2" charset="-78"/>
              </a:rPr>
              <a:t> على التسلسل مع الحمولة. </a:t>
            </a:r>
          </a:p>
        </p:txBody>
      </p:sp>
      <p:sp>
        <p:nvSpPr>
          <p:cNvPr id="23" name="مربع نص 22"/>
          <p:cNvSpPr txBox="1"/>
          <p:nvPr/>
        </p:nvSpPr>
        <p:spPr>
          <a:xfrm>
            <a:off x="4084460" y="2428868"/>
            <a:ext cx="4714908" cy="95410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>
              <a:buFont typeface="Arial" pitchFamily="34" charset="0"/>
              <a:buChar char="•"/>
            </a:pPr>
            <a:r>
              <a:rPr lang="ar-SY" sz="2800" b="1" dirty="0">
                <a:solidFill>
                  <a:srgbClr val="002060"/>
                </a:solidFill>
                <a:cs typeface="Simplified Arabic" pitchFamily="2" charset="-78"/>
              </a:rPr>
              <a:t> يربط على التفرع مع الحمولة, </a:t>
            </a:r>
            <a:r>
              <a:rPr lang="ar-SY" sz="2800" b="1" dirty="0" err="1">
                <a:solidFill>
                  <a:srgbClr val="002060"/>
                </a:solidFill>
                <a:cs typeface="Simplified Arabic" pitchFamily="2" charset="-78"/>
              </a:rPr>
              <a:t>ديود</a:t>
            </a:r>
            <a:r>
              <a:rPr lang="ar-SY" sz="2800" b="1" dirty="0">
                <a:solidFill>
                  <a:srgbClr val="002060"/>
                </a:solidFill>
                <a:cs typeface="Simplified Arabic" pitchFamily="2" charset="-78"/>
              </a:rPr>
              <a:t> للمسار الحر </a:t>
            </a:r>
            <a:r>
              <a:rPr lang="en-US" sz="28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D</a:t>
            </a:r>
            <a:r>
              <a:rPr lang="ar-SY" sz="2800" b="1" dirty="0">
                <a:solidFill>
                  <a:srgbClr val="002060"/>
                </a:solidFill>
                <a:cs typeface="Simplified Arabic" pitchFamily="2" charset="-78"/>
              </a:rPr>
              <a:t>. </a:t>
            </a:r>
          </a:p>
        </p:txBody>
      </p:sp>
      <p:sp>
        <p:nvSpPr>
          <p:cNvPr id="24" name="مربع نص 23"/>
          <p:cNvSpPr txBox="1"/>
          <p:nvPr/>
        </p:nvSpPr>
        <p:spPr>
          <a:xfrm>
            <a:off x="428596" y="3429000"/>
            <a:ext cx="8358246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/>
            <a:r>
              <a:rPr lang="en-US" sz="2800" b="1" i="1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2800" b="1" i="1" baseline="-25000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L</a:t>
            </a:r>
            <a:r>
              <a:rPr lang="ar-SY" sz="2800" b="1" dirty="0">
                <a:solidFill>
                  <a:srgbClr val="C00000"/>
                </a:solidFill>
                <a:cs typeface="Simplified Arabic" pitchFamily="2" charset="-78"/>
              </a:rPr>
              <a:t> تيار الحمولة – </a:t>
            </a:r>
            <a:r>
              <a:rPr lang="en-US" sz="2800" b="1" i="1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sz="2800" b="1" i="1" baseline="-25000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L</a:t>
            </a:r>
            <a:r>
              <a:rPr lang="ar-SY" sz="2800" b="1" dirty="0">
                <a:solidFill>
                  <a:srgbClr val="C00000"/>
                </a:solidFill>
                <a:cs typeface="Simplified Arabic" pitchFamily="2" charset="-78"/>
              </a:rPr>
              <a:t> جهد الحمولة.</a:t>
            </a:r>
          </a:p>
        </p:txBody>
      </p:sp>
      <p:sp>
        <p:nvSpPr>
          <p:cNvPr id="26" name="مربع نص 25"/>
          <p:cNvSpPr txBox="1"/>
          <p:nvPr/>
        </p:nvSpPr>
        <p:spPr>
          <a:xfrm>
            <a:off x="357158" y="4143380"/>
            <a:ext cx="8429684" cy="181588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>
              <a:buFont typeface="Arial" pitchFamily="34" charset="0"/>
              <a:buChar char="•"/>
            </a:pPr>
            <a:r>
              <a:rPr lang="ar-SY" sz="2800" b="1" dirty="0">
                <a:solidFill>
                  <a:srgbClr val="7030A0"/>
                </a:solidFill>
                <a:cs typeface="Simplified Arabic" pitchFamily="2" charset="-78"/>
              </a:rPr>
              <a:t> عندما يكون القاطع </a:t>
            </a:r>
            <a:r>
              <a:rPr lang="en-US" sz="28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ar-SY" sz="2800" b="1" dirty="0">
                <a:solidFill>
                  <a:srgbClr val="7030A0"/>
                </a:solidFill>
                <a:cs typeface="Simplified Arabic" pitchFamily="2" charset="-78"/>
              </a:rPr>
              <a:t> في حالة </a:t>
            </a:r>
            <a:r>
              <a:rPr lang="en-US" sz="28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ON</a:t>
            </a:r>
            <a:r>
              <a:rPr lang="ar-SY" sz="2800" b="1" dirty="0">
                <a:solidFill>
                  <a:srgbClr val="7030A0"/>
                </a:solidFill>
                <a:cs typeface="Simplified Arabic" pitchFamily="2" charset="-78"/>
              </a:rPr>
              <a:t> يوصل المنبع المستمر إلى الحمولة ويكون عندها </a:t>
            </a:r>
            <a:r>
              <a:rPr lang="en-US" sz="2800" b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sz="2800" b="1" baseline="-25000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L</a:t>
            </a:r>
            <a:r>
              <a:rPr lang="en-US" sz="28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=U</a:t>
            </a:r>
            <a:r>
              <a:rPr lang="en-US" sz="2800" b="1" baseline="-25000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s</a:t>
            </a:r>
            <a:r>
              <a:rPr lang="ar-SY" sz="2800" b="1" dirty="0">
                <a:solidFill>
                  <a:srgbClr val="7030A0"/>
                </a:solidFill>
                <a:cs typeface="Simplified Arabic" pitchFamily="2" charset="-78"/>
              </a:rPr>
              <a:t>.</a:t>
            </a:r>
          </a:p>
          <a:p>
            <a:pPr algn="just">
              <a:buFont typeface="Arial" pitchFamily="34" charset="0"/>
              <a:buChar char="•"/>
            </a:pPr>
            <a:r>
              <a:rPr lang="ar-SY" sz="2800" b="1" dirty="0">
                <a:solidFill>
                  <a:srgbClr val="7030A0"/>
                </a:solidFill>
                <a:cs typeface="Simplified Arabic" pitchFamily="2" charset="-78"/>
              </a:rPr>
              <a:t> عندما يكون القاطع </a:t>
            </a:r>
            <a:r>
              <a:rPr lang="en-US" sz="28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ar-SY" sz="2800" b="1" dirty="0">
                <a:solidFill>
                  <a:srgbClr val="7030A0"/>
                </a:solidFill>
                <a:cs typeface="Simplified Arabic" pitchFamily="2" charset="-78"/>
              </a:rPr>
              <a:t> في حالة </a:t>
            </a:r>
            <a:r>
              <a:rPr lang="en-US" sz="28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OFF</a:t>
            </a:r>
            <a:r>
              <a:rPr lang="ar-SY" sz="2800" b="1" dirty="0">
                <a:solidFill>
                  <a:srgbClr val="7030A0"/>
                </a:solidFill>
                <a:cs typeface="Simplified Arabic" pitchFamily="2" charset="-78"/>
              </a:rPr>
              <a:t> يفصل المنبع المستمر عن الحمولة ويكون عندها </a:t>
            </a:r>
            <a:r>
              <a:rPr lang="en-US" sz="2800" b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sz="2800" b="1" baseline="-25000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L</a:t>
            </a:r>
            <a:r>
              <a:rPr lang="en-US" sz="28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=0</a:t>
            </a:r>
            <a:r>
              <a:rPr lang="ar-SY" sz="2800" b="1" dirty="0">
                <a:solidFill>
                  <a:srgbClr val="7030A0"/>
                </a:solidFill>
                <a:cs typeface="Simplified Arabic" pitchFamily="2" charset="-78"/>
              </a:rPr>
              <a:t>.</a:t>
            </a:r>
          </a:p>
        </p:txBody>
      </p:sp>
      <p:sp>
        <p:nvSpPr>
          <p:cNvPr id="12" name="مستطيل 11"/>
          <p:cNvSpPr/>
          <p:nvPr/>
        </p:nvSpPr>
        <p:spPr>
          <a:xfrm>
            <a:off x="1928794" y="928670"/>
            <a:ext cx="1000132" cy="150019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</p:spTree>
  </p:cSld>
  <p:clrMapOvr>
    <a:masterClrMapping/>
  </p:clrMapOvr>
  <p:transition>
    <p:cover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5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0" dur="10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7" dur="1000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3" grpId="0"/>
      <p:bldP spid="24" grpId="0"/>
      <p:bldP spid="12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لتاريخ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2017-2018</a:t>
            </a:r>
            <a:endParaRPr lang="ar-SY" dirty="0"/>
          </a:p>
        </p:txBody>
      </p:sp>
      <p:sp>
        <p:nvSpPr>
          <p:cNvPr id="3" name="عنصر نائب للتذييل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/>
              <a:t>د. عماد الروح - منظمات الجهد المستمر</a:t>
            </a:r>
            <a:endParaRPr lang="ar-SY" dirty="0"/>
          </a:p>
        </p:txBody>
      </p:sp>
      <p:sp>
        <p:nvSpPr>
          <p:cNvPr id="4" name="عنصر نائب لرقم الشريحة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70</a:t>
            </a:fld>
            <a:endParaRPr lang="ar-SY" dirty="0"/>
          </a:p>
        </p:txBody>
      </p:sp>
      <p:graphicFrame>
        <p:nvGraphicFramePr>
          <p:cNvPr id="311301" name="Object 3"/>
          <p:cNvGraphicFramePr>
            <a:graphicFrameLocks noChangeAspect="1"/>
          </p:cNvGraphicFramePr>
          <p:nvPr/>
        </p:nvGraphicFramePr>
        <p:xfrm>
          <a:off x="395536" y="476672"/>
          <a:ext cx="5778500" cy="101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345" name="Equation" r:id="rId3" imgW="2463480" imgH="431640" progId="Equation.DSMT4">
                  <p:embed/>
                </p:oleObj>
              </mc:Choice>
              <mc:Fallback>
                <p:oleObj name="Equation" r:id="rId3" imgW="2463480" imgH="43164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536" y="476672"/>
                        <a:ext cx="5778500" cy="1016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1304" name="Object 3"/>
          <p:cNvGraphicFramePr>
            <a:graphicFrameLocks noChangeAspect="1"/>
          </p:cNvGraphicFramePr>
          <p:nvPr/>
        </p:nvGraphicFramePr>
        <p:xfrm>
          <a:off x="395536" y="2774220"/>
          <a:ext cx="5184776" cy="927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346" name="Equation" r:id="rId5" imgW="2209680" imgH="393480" progId="Equation.DSMT4">
                  <p:embed/>
                </p:oleObj>
              </mc:Choice>
              <mc:Fallback>
                <p:oleObj name="Equation" r:id="rId5" imgW="2209680" imgH="393480" progId="Equation.DSMT4">
                  <p:embed/>
                  <p:pic>
                    <p:nvPicPr>
                      <p:cNvPr id="0" name="Picture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536" y="2774220"/>
                        <a:ext cx="5184776" cy="927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1305" name="Object 3"/>
          <p:cNvGraphicFramePr>
            <a:graphicFrameLocks noChangeAspect="1"/>
          </p:cNvGraphicFramePr>
          <p:nvPr/>
        </p:nvGraphicFramePr>
        <p:xfrm>
          <a:off x="395536" y="1625446"/>
          <a:ext cx="6197601" cy="101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347" name="Equation" r:id="rId7" imgW="2641320" imgH="431640" progId="Equation.DSMT4">
                  <p:embed/>
                </p:oleObj>
              </mc:Choice>
              <mc:Fallback>
                <p:oleObj name="Equation" r:id="rId7" imgW="2641320" imgH="431640" progId="Equation.DSMT4">
                  <p:embed/>
                  <p:pic>
                    <p:nvPicPr>
                      <p:cNvPr id="0" name="Picture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536" y="1625446"/>
                        <a:ext cx="6197601" cy="1016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3"/>
          <p:cNvGraphicFramePr>
            <a:graphicFrameLocks noChangeAspect="1"/>
          </p:cNvGraphicFramePr>
          <p:nvPr/>
        </p:nvGraphicFramePr>
        <p:xfrm>
          <a:off x="395536" y="3834094"/>
          <a:ext cx="5245100" cy="927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348" name="Equation" r:id="rId9" imgW="2234880" imgH="393480" progId="Equation.DSMT4">
                  <p:embed/>
                </p:oleObj>
              </mc:Choice>
              <mc:Fallback>
                <p:oleObj name="Equation" r:id="rId9" imgW="2234880" imgH="393480" progId="Equation.DSMT4">
                  <p:embed/>
                  <p:pic>
                    <p:nvPicPr>
                      <p:cNvPr id="0" name="Picture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536" y="3834094"/>
                        <a:ext cx="5245100" cy="927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1307" name="Object 1"/>
          <p:cNvGraphicFramePr>
            <a:graphicFrameLocks noChangeAspect="1"/>
          </p:cNvGraphicFramePr>
          <p:nvPr/>
        </p:nvGraphicFramePr>
        <p:xfrm>
          <a:off x="306388" y="5516563"/>
          <a:ext cx="5389562" cy="1008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349" name="Equation" r:id="rId11" imgW="2654280" imgH="495000" progId="Equation.DSMT4">
                  <p:embed/>
                </p:oleObj>
              </mc:Choice>
              <mc:Fallback>
                <p:oleObj name="Equation" r:id="rId11" imgW="2654280" imgH="495000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6388" y="5516563"/>
                        <a:ext cx="5389562" cy="10080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"/>
          <p:cNvGraphicFramePr>
            <a:graphicFrameLocks noChangeAspect="1"/>
          </p:cNvGraphicFramePr>
          <p:nvPr/>
        </p:nvGraphicFramePr>
        <p:xfrm>
          <a:off x="254000" y="4894263"/>
          <a:ext cx="2940050" cy="490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350" name="Equation" r:id="rId13" imgW="1447560" imgH="241200" progId="Equation.DSMT4">
                  <p:embed/>
                </p:oleObj>
              </mc:Choice>
              <mc:Fallback>
                <p:oleObj name="Equation" r:id="rId13" imgW="1447560" imgH="241200" progId="Equation.DSMT4">
                  <p:embed/>
                  <p:pic>
                    <p:nvPicPr>
                      <p:cNvPr id="0" name="Picture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4000" y="4894263"/>
                        <a:ext cx="2940050" cy="4905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مربع نص 10"/>
          <p:cNvSpPr txBox="1"/>
          <p:nvPr/>
        </p:nvSpPr>
        <p:spPr>
          <a:xfrm>
            <a:off x="323528" y="332656"/>
            <a:ext cx="8501122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/>
            <a:r>
              <a:rPr lang="ar-SY" sz="2800" b="1" dirty="0">
                <a:solidFill>
                  <a:srgbClr val="FF0000"/>
                </a:solidFill>
                <a:cs typeface="Simplified Arabic" pitchFamily="2" charset="-78"/>
                <a:sym typeface="Symbol"/>
              </a:rPr>
              <a:t>دراسة تذبذب التيار:</a:t>
            </a:r>
            <a:endParaRPr lang="ar-SA" sz="28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  <a:sym typeface="Symbol"/>
            </a:endParaRPr>
          </a:p>
        </p:txBody>
      </p:sp>
      <p:sp>
        <p:nvSpPr>
          <p:cNvPr id="12" name="مربع نص 11"/>
          <p:cNvSpPr txBox="1"/>
          <p:nvPr/>
        </p:nvSpPr>
        <p:spPr>
          <a:xfrm>
            <a:off x="323528" y="4725144"/>
            <a:ext cx="8501122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/>
            <a:r>
              <a:rPr lang="ar-SY" sz="2800" b="1" dirty="0">
                <a:solidFill>
                  <a:srgbClr val="FF0000"/>
                </a:solidFill>
                <a:cs typeface="Simplified Arabic" pitchFamily="2" charset="-78"/>
                <a:sym typeface="Symbol"/>
              </a:rPr>
              <a:t>مكثف الترشيح:</a:t>
            </a:r>
            <a:endParaRPr lang="ar-SA" sz="28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  <a:sym typeface="Symbo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11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11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11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7" dur="500"/>
                                        <p:tgtEl>
                                          <p:spTgt spid="311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لتاريخ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2017-2018</a:t>
            </a:r>
            <a:endParaRPr lang="ar-SY" dirty="0"/>
          </a:p>
        </p:txBody>
      </p:sp>
      <p:sp>
        <p:nvSpPr>
          <p:cNvPr id="3" name="عنصر نائب للتذييل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/>
              <a:t>د. عماد الروح - منظمات الجهد المستمر</a:t>
            </a:r>
            <a:endParaRPr lang="ar-SY" dirty="0"/>
          </a:p>
        </p:txBody>
      </p:sp>
      <p:sp>
        <p:nvSpPr>
          <p:cNvPr id="4" name="عنصر نائب لرقم الشريحة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71</a:t>
            </a:fld>
            <a:endParaRPr lang="ar-SY" dirty="0"/>
          </a:p>
        </p:txBody>
      </p:sp>
      <p:sp>
        <p:nvSpPr>
          <p:cNvPr id="5" name="مربع نص 4"/>
          <p:cNvSpPr txBox="1"/>
          <p:nvPr/>
        </p:nvSpPr>
        <p:spPr>
          <a:xfrm>
            <a:off x="323528" y="332656"/>
            <a:ext cx="8501122" cy="95410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/>
            <a:r>
              <a:rPr lang="ar-SY" sz="2800" b="1" dirty="0">
                <a:solidFill>
                  <a:srgbClr val="FF0000"/>
                </a:solidFill>
                <a:cs typeface="Simplified Arabic" pitchFamily="2" charset="-78"/>
                <a:sym typeface="Symbol"/>
              </a:rPr>
              <a:t>طلب إضافي:</a:t>
            </a:r>
          </a:p>
          <a:p>
            <a:pPr algn="just"/>
            <a:r>
              <a:rPr lang="ar-SY" sz="2800" b="1" dirty="0">
                <a:latin typeface="Times New Roman" pitchFamily="18" charset="0"/>
                <a:cs typeface="Simplified Arabic" pitchFamily="2" charset="-78"/>
                <a:sym typeface="Symbol"/>
              </a:rPr>
              <a:t>أرسم تيار المنبع من أجل </a:t>
            </a:r>
            <a:r>
              <a:rPr lang="en-US" sz="2800" b="1" dirty="0">
                <a:latin typeface="Times New Roman" pitchFamily="18" charset="0"/>
                <a:cs typeface="Simplified Arabic" pitchFamily="2" charset="-78"/>
                <a:sym typeface="Symbol"/>
              </a:rPr>
              <a:t>L=</a:t>
            </a:r>
            <a:r>
              <a:rPr lang="en-US" sz="2800" b="1" dirty="0" err="1">
                <a:latin typeface="Times New Roman" pitchFamily="18" charset="0"/>
                <a:cs typeface="Simplified Arabic" pitchFamily="2" charset="-78"/>
                <a:sym typeface="Symbol"/>
              </a:rPr>
              <a:t>L</a:t>
            </a:r>
            <a:r>
              <a:rPr lang="en-US" sz="2800" b="1" baseline="-25000" dirty="0" err="1">
                <a:latin typeface="Times New Roman" pitchFamily="18" charset="0"/>
                <a:cs typeface="Simplified Arabic" pitchFamily="2" charset="-78"/>
                <a:sym typeface="Symbol"/>
              </a:rPr>
              <a:t>cr</a:t>
            </a:r>
            <a:endParaRPr lang="ar-SA" sz="2800" b="1" baseline="-25000" dirty="0">
              <a:latin typeface="Times New Roman" pitchFamily="18" charset="0"/>
              <a:cs typeface="Times New Roman" pitchFamily="18" charset="0"/>
              <a:sym typeface="Symbol"/>
            </a:endParaRPr>
          </a:p>
        </p:txBody>
      </p:sp>
      <p:sp>
        <p:nvSpPr>
          <p:cNvPr id="6" name="عنوان 1"/>
          <p:cNvSpPr txBox="1">
            <a:spLocks/>
          </p:cNvSpPr>
          <p:nvPr/>
        </p:nvSpPr>
        <p:spPr>
          <a:xfrm>
            <a:off x="430310" y="2357430"/>
            <a:ext cx="8356532" cy="2643206"/>
          </a:xfrm>
          <a:prstGeom prst="rect">
            <a:avLst/>
          </a:prstGeom>
        </p:spPr>
        <p:txBody>
          <a:bodyPr>
            <a:normAutofit fontScale="97500"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SY" sz="3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انتهى الفصل الأول</a:t>
            </a:r>
          </a:p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SY" sz="3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منظمات الجهد المستمر </a:t>
            </a:r>
            <a:br>
              <a:rPr kumimoji="0" lang="ar-SY" sz="3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</a:br>
            <a:endParaRPr kumimoji="0" lang="ar-SY" sz="36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>
                <a:outerShdw blurRad="53975" dist="22860" dir="5400000" algn="tl" rotWithShape="0">
                  <a:srgbClr val="000000">
                    <a:alpha val="55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 decel="100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عنصر نائب للتاريخ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2017-2018</a:t>
            </a:r>
            <a:endParaRPr lang="ar-SY"/>
          </a:p>
        </p:txBody>
      </p:sp>
      <p:sp>
        <p:nvSpPr>
          <p:cNvPr id="15" name="عنصر نائب لرقم الشريحة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8</a:t>
            </a:fld>
            <a:endParaRPr lang="ar-SY"/>
          </a:p>
        </p:txBody>
      </p:sp>
      <p:sp>
        <p:nvSpPr>
          <p:cNvPr id="17" name="عنصر نائب للتذييل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/>
              <a:t>د. عماد الروح - منظمات الجهد المستمر</a:t>
            </a:r>
          </a:p>
        </p:txBody>
      </p:sp>
      <p:sp>
        <p:nvSpPr>
          <p:cNvPr id="12" name="مربع نص 11"/>
          <p:cNvSpPr txBox="1"/>
          <p:nvPr/>
        </p:nvSpPr>
        <p:spPr>
          <a:xfrm>
            <a:off x="3714744" y="470110"/>
            <a:ext cx="5072098" cy="224676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/>
            <a:r>
              <a:rPr lang="ar-SY" sz="2800" b="1" dirty="0">
                <a:cs typeface="Simplified Arabic" pitchFamily="2" charset="-78"/>
              </a:rPr>
              <a:t>يتم توليد نبضات القدح من خلال مقارنة إشارة حاملة </a:t>
            </a:r>
            <a:r>
              <a:rPr lang="ar-SY" sz="2800" b="1" dirty="0" err="1">
                <a:cs typeface="Simplified Arabic" pitchFamily="2" charset="-78"/>
              </a:rPr>
              <a:t>مثلثية</a:t>
            </a:r>
            <a:r>
              <a:rPr lang="ar-SY" sz="2800" b="1" dirty="0">
                <a:cs typeface="Simplified Arabic" pitchFamily="2" charset="-78"/>
              </a:rPr>
              <a:t> </a:t>
            </a:r>
            <a:r>
              <a:rPr lang="en-US" sz="2800" b="1" dirty="0" err="1"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US" sz="2800" b="1" baseline="-25000" dirty="0" err="1">
                <a:latin typeface="Times New Roman" pitchFamily="18" charset="0"/>
                <a:cs typeface="Times New Roman" pitchFamily="18" charset="0"/>
              </a:rPr>
              <a:t>c</a:t>
            </a:r>
            <a:r>
              <a:rPr lang="ar-SY" sz="2800" b="1" dirty="0">
                <a:cs typeface="Simplified Arabic" pitchFamily="2" charset="-78"/>
              </a:rPr>
              <a:t> </a:t>
            </a:r>
            <a:r>
              <a:rPr lang="ar-SY" sz="2800" b="1" dirty="0" err="1">
                <a:cs typeface="Simplified Arabic" pitchFamily="2" charset="-78"/>
              </a:rPr>
              <a:t>مطالها</a:t>
            </a:r>
            <a:r>
              <a:rPr lang="ar-SY" sz="2800" b="1" dirty="0">
                <a:cs typeface="Simplified Arabic" pitchFamily="2" charset="-78"/>
              </a:rPr>
              <a:t> </a:t>
            </a:r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sz="2800" b="1" baseline="-25000" dirty="0">
                <a:latin typeface="Times New Roman" pitchFamily="18" charset="0"/>
                <a:cs typeface="Times New Roman" pitchFamily="18" charset="0"/>
              </a:rPr>
              <a:t>c</a:t>
            </a:r>
            <a:r>
              <a:rPr lang="ar-SY" sz="2800" b="1" dirty="0">
                <a:cs typeface="Simplified Arabic" pitchFamily="2" charset="-78"/>
              </a:rPr>
              <a:t> وترددها </a:t>
            </a:r>
            <a:r>
              <a:rPr lang="en-US" sz="2800" b="1" dirty="0" err="1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sz="2800" b="1" baseline="-25000" dirty="0" err="1"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=1/T</a:t>
            </a:r>
            <a:r>
              <a:rPr lang="ar-SY" sz="2800" b="1" baseline="-25000" dirty="0">
                <a:cs typeface="Simplified Arabic" pitchFamily="2" charset="-78"/>
              </a:rPr>
              <a:t> </a:t>
            </a:r>
            <a:r>
              <a:rPr lang="ar-SY" sz="2800" b="1" dirty="0">
                <a:cs typeface="Simplified Arabic" pitchFamily="2" charset="-78"/>
              </a:rPr>
              <a:t>مع إشارة مرجعية مستمرة </a:t>
            </a:r>
            <a:r>
              <a:rPr lang="en-US" sz="2800" b="1" dirty="0" err="1"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US" sz="2800" b="1" baseline="-25000" dirty="0" err="1">
                <a:latin typeface="Times New Roman" pitchFamily="18" charset="0"/>
                <a:cs typeface="Times New Roman" pitchFamily="18" charset="0"/>
              </a:rPr>
              <a:t>r</a:t>
            </a:r>
            <a:r>
              <a:rPr lang="ar-SY" sz="2800" b="1" dirty="0">
                <a:cs typeface="Simplified Arabic" pitchFamily="2" charset="-78"/>
              </a:rPr>
              <a:t> </a:t>
            </a:r>
            <a:r>
              <a:rPr lang="ar-SY" sz="2800" b="1" dirty="0" err="1">
                <a:cs typeface="Simplified Arabic" pitchFamily="2" charset="-78"/>
              </a:rPr>
              <a:t>مطالها</a:t>
            </a:r>
            <a:r>
              <a:rPr lang="ar-SY" sz="2800" b="1" dirty="0">
                <a:cs typeface="Simplified Arabic" pitchFamily="2" charset="-78"/>
              </a:rPr>
              <a:t> </a:t>
            </a:r>
            <a:r>
              <a:rPr lang="en-US" sz="2800" b="1" dirty="0" err="1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sz="2800" b="1" baseline="-25000" dirty="0" err="1">
                <a:latin typeface="Times New Roman" pitchFamily="18" charset="0"/>
                <a:cs typeface="Times New Roman" pitchFamily="18" charset="0"/>
              </a:rPr>
              <a:t>r</a:t>
            </a:r>
            <a:r>
              <a:rPr lang="ar-SY" sz="2800" b="1" baseline="-25000" dirty="0">
                <a:cs typeface="Simplified Arabic" pitchFamily="2" charset="-78"/>
              </a:rPr>
              <a:t> </a:t>
            </a:r>
            <a:r>
              <a:rPr lang="ar-SY" sz="2800" b="1" dirty="0">
                <a:cs typeface="Simplified Arabic" pitchFamily="2" charset="-78"/>
              </a:rPr>
              <a:t>تتراوح قيمته بين </a:t>
            </a:r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0</a:t>
            </a:r>
            <a:r>
              <a:rPr lang="ar-SY" sz="2800" b="1" dirty="0">
                <a:cs typeface="Simplified Arabic" pitchFamily="2" charset="-78"/>
              </a:rPr>
              <a:t> و </a:t>
            </a:r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sz="2800" b="1" baseline="-25000" dirty="0">
                <a:latin typeface="Times New Roman" pitchFamily="18" charset="0"/>
                <a:cs typeface="Times New Roman" pitchFamily="18" charset="0"/>
              </a:rPr>
              <a:t>c</a:t>
            </a:r>
            <a:r>
              <a:rPr lang="ar-SY" sz="2800" b="1" dirty="0">
                <a:cs typeface="Simplified Arabic" pitchFamily="2" charset="-78"/>
              </a:rPr>
              <a:t>.</a:t>
            </a:r>
          </a:p>
        </p:txBody>
      </p:sp>
      <p:grpSp>
        <p:nvGrpSpPr>
          <p:cNvPr id="13" name="مجموعة 12"/>
          <p:cNvGrpSpPr/>
          <p:nvPr/>
        </p:nvGrpSpPr>
        <p:grpSpPr>
          <a:xfrm>
            <a:off x="357158" y="3571876"/>
            <a:ext cx="8429684" cy="1168421"/>
            <a:chOff x="357158" y="4357694"/>
            <a:chExt cx="8429684" cy="1168421"/>
          </a:xfrm>
        </p:grpSpPr>
        <p:sp>
          <p:nvSpPr>
            <p:cNvPr id="18" name="مربع نص 17"/>
            <p:cNvSpPr txBox="1"/>
            <p:nvPr/>
          </p:nvSpPr>
          <p:spPr>
            <a:xfrm>
              <a:off x="7143768" y="4572008"/>
              <a:ext cx="1614661" cy="52322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just"/>
              <a:r>
                <a:rPr lang="ar-SY" sz="2800" b="1" dirty="0">
                  <a:solidFill>
                    <a:srgbClr val="C00000"/>
                  </a:solidFill>
                  <a:cs typeface="Simplified Arabic" pitchFamily="2" charset="-78"/>
                </a:rPr>
                <a:t>تعبر النسبة</a:t>
              </a:r>
            </a:p>
          </p:txBody>
        </p:sp>
        <p:graphicFrame>
          <p:nvGraphicFramePr>
            <p:cNvPr id="20" name="Object 2"/>
            <p:cNvGraphicFramePr>
              <a:graphicFrameLocks noChangeAspect="1"/>
            </p:cNvGraphicFramePr>
            <p:nvPr/>
          </p:nvGraphicFramePr>
          <p:xfrm>
            <a:off x="5786446" y="4357694"/>
            <a:ext cx="1587500" cy="8651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3488" name="Equation" r:id="rId3" imgW="596880" imgH="431640" progId="Equation.DSMT4">
                    <p:embed/>
                  </p:oleObj>
                </mc:Choice>
                <mc:Fallback>
                  <p:oleObj name="Equation" r:id="rId3" imgW="596880" imgH="431640" progId="Equation.DSMT4">
                    <p:embed/>
                    <p:pic>
                      <p:nvPicPr>
                        <p:cNvPr id="0" name="Picture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786446" y="4357694"/>
                          <a:ext cx="1587500" cy="86518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1" name="مربع نص 20"/>
            <p:cNvSpPr txBox="1"/>
            <p:nvPr/>
          </p:nvSpPr>
          <p:spPr>
            <a:xfrm>
              <a:off x="357158" y="4572008"/>
              <a:ext cx="8429684" cy="954107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just"/>
              <a:r>
                <a:rPr lang="ar-SY" sz="2800" b="1" dirty="0">
                  <a:solidFill>
                    <a:srgbClr val="C00000"/>
                  </a:solidFill>
                  <a:cs typeface="Simplified Arabic" pitchFamily="2" charset="-78"/>
                </a:rPr>
                <a:t>			   عن مجال التحكم وتدعى معامل التعديل </a:t>
              </a:r>
              <a:r>
                <a:rPr lang="ar-SY" sz="2800" b="1" dirty="0" err="1">
                  <a:solidFill>
                    <a:srgbClr val="C00000"/>
                  </a:solidFill>
                  <a:cs typeface="Simplified Arabic" pitchFamily="2" charset="-78"/>
                </a:rPr>
                <a:t>المطالي</a:t>
              </a:r>
              <a:endParaRPr lang="ar-SY" sz="2800" b="1" dirty="0">
                <a:solidFill>
                  <a:srgbClr val="C00000"/>
                </a:solidFill>
                <a:cs typeface="Simplified Arabic" pitchFamily="2" charset="-78"/>
              </a:endParaRPr>
            </a:p>
          </p:txBody>
        </p:sp>
      </p:grpSp>
      <p:sp>
        <p:nvSpPr>
          <p:cNvPr id="22" name="مربع نص 21"/>
          <p:cNvSpPr txBox="1"/>
          <p:nvPr/>
        </p:nvSpPr>
        <p:spPr>
          <a:xfrm>
            <a:off x="428596" y="2689207"/>
            <a:ext cx="8358246" cy="95410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/>
            <a:r>
              <a:rPr lang="ar-SY" sz="2800" b="1" dirty="0">
                <a:solidFill>
                  <a:srgbClr val="00B050"/>
                </a:solidFill>
                <a:cs typeface="Simplified Arabic" pitchFamily="2" charset="-78"/>
              </a:rPr>
              <a:t>عندما يكون </a:t>
            </a:r>
            <a:r>
              <a:rPr lang="en-US" sz="2800" b="1" dirty="0" err="1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US" sz="2800" b="1" baseline="-25000" dirty="0" err="1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sz="2800" b="1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&gt;</a:t>
            </a:r>
            <a:r>
              <a:rPr lang="en-US" sz="2800" b="1" dirty="0" err="1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US" sz="2800" b="1" baseline="-25000" dirty="0" err="1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c</a:t>
            </a:r>
            <a:r>
              <a:rPr lang="ar-SY" sz="2800" b="1" dirty="0">
                <a:solidFill>
                  <a:srgbClr val="00B050"/>
                </a:solidFill>
                <a:cs typeface="Simplified Arabic" pitchFamily="2" charset="-78"/>
              </a:rPr>
              <a:t> يتولد عندها نبضة قدح ذات عرض </a:t>
            </a:r>
            <a:r>
              <a:rPr lang="en-US" sz="2800" b="1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sz="2800" b="1" baseline="-25000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on</a:t>
            </a:r>
            <a:r>
              <a:rPr lang="ar-SY" sz="2800" b="1" dirty="0">
                <a:solidFill>
                  <a:srgbClr val="00B050"/>
                </a:solidFill>
                <a:cs typeface="Simplified Arabic" pitchFamily="2" charset="-78"/>
              </a:rPr>
              <a:t> يتراوح بين </a:t>
            </a:r>
            <a:r>
              <a:rPr lang="en-US" sz="2800" b="1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r>
              <a:rPr lang="ar-SY" sz="2800" b="1" dirty="0">
                <a:solidFill>
                  <a:srgbClr val="00B050"/>
                </a:solidFill>
                <a:cs typeface="Simplified Arabic" pitchFamily="2" charset="-78"/>
              </a:rPr>
              <a:t> و </a:t>
            </a:r>
            <a:r>
              <a:rPr lang="en-US" sz="2800" b="1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ar-SY" sz="2800" b="1" dirty="0">
                <a:solidFill>
                  <a:srgbClr val="00B050"/>
                </a:solidFill>
                <a:cs typeface="Simplified Arabic" pitchFamily="2" charset="-78"/>
              </a:rPr>
              <a:t> خلال دور من أدوار الموجة الحاملة.</a:t>
            </a:r>
          </a:p>
        </p:txBody>
      </p:sp>
      <p:grpSp>
        <p:nvGrpSpPr>
          <p:cNvPr id="25" name="مجموعة 24"/>
          <p:cNvGrpSpPr/>
          <p:nvPr/>
        </p:nvGrpSpPr>
        <p:grpSpPr>
          <a:xfrm>
            <a:off x="3500430" y="4714884"/>
            <a:ext cx="5214975" cy="788988"/>
            <a:chOff x="3397332" y="4783132"/>
            <a:chExt cx="5214975" cy="788988"/>
          </a:xfrm>
        </p:grpSpPr>
        <p:sp>
          <p:nvSpPr>
            <p:cNvPr id="27" name="مربع نص 26"/>
            <p:cNvSpPr txBox="1"/>
            <p:nvPr/>
          </p:nvSpPr>
          <p:spPr>
            <a:xfrm>
              <a:off x="5469035" y="4929198"/>
              <a:ext cx="3143272" cy="52322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just"/>
              <a:r>
                <a:rPr lang="ar-SY" sz="2800" b="1" dirty="0">
                  <a:solidFill>
                    <a:srgbClr val="7030A0"/>
                  </a:solidFill>
                  <a:cs typeface="Simplified Arabic" pitchFamily="2" charset="-78"/>
                </a:rPr>
                <a:t>من قوانين المثلثات نجد:</a:t>
              </a:r>
            </a:p>
          </p:txBody>
        </p:sp>
        <p:graphicFrame>
          <p:nvGraphicFramePr>
            <p:cNvPr id="28" name="Object 2"/>
            <p:cNvGraphicFramePr>
              <a:graphicFrameLocks noChangeAspect="1"/>
            </p:cNvGraphicFramePr>
            <p:nvPr/>
          </p:nvGraphicFramePr>
          <p:xfrm>
            <a:off x="3397332" y="4783132"/>
            <a:ext cx="2195512" cy="7889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3489" name="Equation" r:id="rId5" imgW="825480" imgH="393480" progId="Equation.DSMT4">
                    <p:embed/>
                  </p:oleObj>
                </mc:Choice>
                <mc:Fallback>
                  <p:oleObj name="Equation" r:id="rId5" imgW="825480" imgH="393480" progId="Equation.DSMT4">
                    <p:embed/>
                    <p:pic>
                      <p:nvPicPr>
                        <p:cNvPr id="0" name="Object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97332" y="4783132"/>
                          <a:ext cx="2195512" cy="78898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pic>
        <p:nvPicPr>
          <p:cNvPr id="29" name="صورة 28" descr="trigger_dc_chopper_1Q.jpg">
            <a:hlinkClick r:id="rId7" action="ppaction://hlinksldjump"/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35652" y="401188"/>
            <a:ext cx="2950464" cy="2313432"/>
          </a:xfrm>
          <a:prstGeom prst="rect">
            <a:avLst/>
          </a:prstGeom>
        </p:spPr>
      </p:pic>
      <p:sp>
        <p:nvSpPr>
          <p:cNvPr id="30" name="مربع نص 29"/>
          <p:cNvSpPr txBox="1"/>
          <p:nvPr/>
        </p:nvSpPr>
        <p:spPr>
          <a:xfrm>
            <a:off x="392877" y="5500702"/>
            <a:ext cx="8358246" cy="954107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1">
            <a:spAutoFit/>
          </a:bodyPr>
          <a:lstStyle/>
          <a:p>
            <a:pPr algn="just"/>
            <a:r>
              <a:rPr lang="ar-SY" sz="2800" b="1" dirty="0">
                <a:solidFill>
                  <a:schemeClr val="bg1"/>
                </a:solidFill>
                <a:cs typeface="Simplified Arabic" pitchFamily="2" charset="-78"/>
              </a:rPr>
              <a:t>سنعتبر خلال دراستنا عندما تكون الحمولة </a:t>
            </a:r>
            <a:r>
              <a:rPr lang="ar-SY" sz="2800" b="1" dirty="0" err="1">
                <a:solidFill>
                  <a:schemeClr val="bg1"/>
                </a:solidFill>
                <a:cs typeface="Simplified Arabic" pitchFamily="2" charset="-78"/>
              </a:rPr>
              <a:t>أومية</a:t>
            </a:r>
            <a:r>
              <a:rPr lang="ar-SY" sz="2800" b="1" dirty="0">
                <a:solidFill>
                  <a:schemeClr val="bg1"/>
                </a:solidFill>
                <a:cs typeface="Simplified Arabic" pitchFamily="2" charset="-78"/>
              </a:rPr>
              <a:t> تحريضية أن </a:t>
            </a:r>
            <a:r>
              <a:rPr lang="en-US" sz="2800" b="1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sz="2800" b="1" baseline="-250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c</a:t>
            </a:r>
            <a:r>
              <a:rPr lang="ar-SY" sz="2800" b="1" dirty="0">
                <a:solidFill>
                  <a:schemeClr val="bg1"/>
                </a:solidFill>
                <a:cs typeface="Simplified Arabic" pitchFamily="2" charset="-78"/>
              </a:rPr>
              <a:t> كافية بحيث يكون تيار الحمولة مرشح بشكل مثالي</a:t>
            </a:r>
          </a:p>
        </p:txBody>
      </p:sp>
    </p:spTree>
  </p:cSld>
  <p:clrMapOvr>
    <a:masterClrMapping/>
  </p:clrMapOvr>
  <p:transition>
    <p:cover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8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صورة 5" descr="power2_fig3_1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43438" y="642918"/>
            <a:ext cx="3724656" cy="2136648"/>
          </a:xfrm>
          <a:prstGeom prst="rect">
            <a:avLst/>
          </a:prstGeom>
        </p:spPr>
      </p:pic>
      <p:sp>
        <p:nvSpPr>
          <p:cNvPr id="7" name="مربع نص 6"/>
          <p:cNvSpPr txBox="1"/>
          <p:nvPr/>
        </p:nvSpPr>
        <p:spPr>
          <a:xfrm>
            <a:off x="6858016" y="3143248"/>
            <a:ext cx="1928826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SY" sz="2800" b="1" dirty="0">
                <a:solidFill>
                  <a:srgbClr val="FF0000"/>
                </a:solidFill>
                <a:cs typeface="Simplified Arabic" pitchFamily="2" charset="-78"/>
              </a:rPr>
              <a:t>عمل الدارة</a:t>
            </a:r>
          </a:p>
        </p:txBody>
      </p:sp>
      <p:graphicFrame>
        <p:nvGraphicFramePr>
          <p:cNvPr id="122883" name="Object 3"/>
          <p:cNvGraphicFramePr>
            <a:graphicFrameLocks noChangeAspect="1"/>
          </p:cNvGraphicFramePr>
          <p:nvPr/>
        </p:nvGraphicFramePr>
        <p:xfrm>
          <a:off x="5318125" y="3327400"/>
          <a:ext cx="1519238" cy="477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13" name="Equation" r:id="rId4" imgW="647640" imgH="203040" progId="Equation.DSMT4">
                  <p:embed/>
                </p:oleObj>
              </mc:Choice>
              <mc:Fallback>
                <p:oleObj name="Equation" r:id="rId4" imgW="647640" imgH="20304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18125" y="3327400"/>
                        <a:ext cx="1519238" cy="4778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3"/>
          <p:cNvGraphicFramePr>
            <a:graphicFrameLocks noChangeAspect="1"/>
          </p:cNvGraphicFramePr>
          <p:nvPr/>
        </p:nvGraphicFramePr>
        <p:xfrm>
          <a:off x="4792663" y="3929066"/>
          <a:ext cx="2568575" cy="538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14" name="Equation" r:id="rId6" imgW="1091880" imgH="228600" progId="Equation.DSMT4">
                  <p:embed/>
                </p:oleObj>
              </mc:Choice>
              <mc:Fallback>
                <p:oleObj name="Equation" r:id="rId6" imgW="1091880" imgH="228600" progId="Equation.DSMT4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92663" y="3929066"/>
                        <a:ext cx="2568575" cy="5381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صورة 9" descr="power2_fig3_1on.jp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643438" y="642918"/>
            <a:ext cx="3724656" cy="2136648"/>
          </a:xfrm>
          <a:prstGeom prst="rect">
            <a:avLst/>
          </a:prstGeom>
        </p:spPr>
      </p:pic>
      <p:pic>
        <p:nvPicPr>
          <p:cNvPr id="12" name="صورة 11" descr="power2_fig3_2.jp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00034" y="428604"/>
            <a:ext cx="3130296" cy="4291584"/>
          </a:xfrm>
          <a:prstGeom prst="rect">
            <a:avLst/>
          </a:prstGeom>
        </p:spPr>
      </p:pic>
      <p:sp>
        <p:nvSpPr>
          <p:cNvPr id="18" name="سهم لأعلى 17"/>
          <p:cNvSpPr/>
          <p:nvPr/>
        </p:nvSpPr>
        <p:spPr>
          <a:xfrm>
            <a:off x="1214414" y="4643446"/>
            <a:ext cx="214314" cy="714380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Y" dirty="0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graphicFrame>
        <p:nvGraphicFramePr>
          <p:cNvPr id="21" name="Object 3"/>
          <p:cNvGraphicFramePr>
            <a:graphicFrameLocks noChangeAspect="1"/>
          </p:cNvGraphicFramePr>
          <p:nvPr/>
        </p:nvGraphicFramePr>
        <p:xfrm>
          <a:off x="4987925" y="4959350"/>
          <a:ext cx="2179638" cy="538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15" name="Equation" r:id="rId10" imgW="927000" imgH="228600" progId="Equation.DSMT4">
                  <p:embed/>
                </p:oleObj>
              </mc:Choice>
              <mc:Fallback>
                <p:oleObj name="Equation" r:id="rId10" imgW="927000" imgH="2286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87925" y="4959350"/>
                        <a:ext cx="2179638" cy="5381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3"/>
          <p:cNvGraphicFramePr>
            <a:graphicFrameLocks noChangeAspect="1"/>
          </p:cNvGraphicFramePr>
          <p:nvPr/>
        </p:nvGraphicFramePr>
        <p:xfrm>
          <a:off x="4360863" y="5819775"/>
          <a:ext cx="3432175" cy="538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16" name="Equation" r:id="rId12" imgW="1460160" imgH="228600" progId="Equation.DSMT4">
                  <p:embed/>
                </p:oleObj>
              </mc:Choice>
              <mc:Fallback>
                <p:oleObj name="Equation" r:id="rId12" imgW="1460160" imgH="228600" progId="Equation.DSMT4">
                  <p:embed/>
                  <p:pic>
                    <p:nvPicPr>
                      <p:cNvPr id="0" name="Picture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60863" y="5819775"/>
                        <a:ext cx="3432175" cy="5381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عنصر نائب للتاريخ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2017-2018</a:t>
            </a:r>
            <a:endParaRPr lang="ar-SY"/>
          </a:p>
        </p:txBody>
      </p:sp>
      <p:sp>
        <p:nvSpPr>
          <p:cNvPr id="15" name="عنصر نائب لرقم الشريحة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9</a:t>
            </a:fld>
            <a:endParaRPr lang="ar-SY"/>
          </a:p>
        </p:txBody>
      </p:sp>
      <p:sp>
        <p:nvSpPr>
          <p:cNvPr id="17" name="عنصر نائب للتذييل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/>
              <a:t>د. عماد الروح - منظمات الجهد المستمر</a:t>
            </a:r>
          </a:p>
        </p:txBody>
      </p:sp>
    </p:spTree>
  </p:cSld>
  <p:clrMapOvr>
    <a:masterClrMapping/>
  </p:clrMapOvr>
  <p:transition>
    <p:cover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28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0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09"/>
  <p:tag name="MMPROD_UIDATA" val="&lt;database version=&quot;7.0&quot;&gt;&lt;object type=&quot;1&quot; unique_id=&quot;10001&quot;&gt;&lt;object type=&quot;8&quot; unique_id=&quot;10002&quot;&gt;&lt;/object&gt;&lt;object type=&quot;2&quot; unique_id=&quot;10003&quot;&gt;&lt;object type=&quot;3&quot; unique_id=&quot;10004&quot;&gt;&lt;property id=&quot;20148&quot; value=&quot;5&quot;/&gt;&lt;property id=&quot;20300&quot; value=&quot;Slide 1 - &amp;quot;منظمات الجهد المستمر &amp;#x0D;&amp;#x0A;مقطعات الجهد المستمر&amp;#x0D;&amp;#x0A;DC Voltage Regulators&amp;#x0D;&amp;#x0A;DC Choppers&amp;quot;&quot;/&gt;&lt;property id=&quot;20307&quot; value=&quot;344&quot;/&gt;&lt;/object&gt;&lt;object type=&quot;3&quot; unique_id=&quot;10005&quot;&gt;&lt;property id=&quot;20148&quot; value=&quot;5&quot;/&gt;&lt;property id=&quot;20300&quot; value=&quot;Slide 2&quot;/&gt;&lt;property id=&quot;20307&quot; value=&quot;260&quot;/&gt;&lt;/object&gt;&lt;object type=&quot;3&quot; unique_id=&quot;10006&quot;&gt;&lt;property id=&quot;20148&quot; value=&quot;5&quot;/&gt;&lt;property id=&quot;20300&quot; value=&quot;Slide 3&quot;/&gt;&lt;property id=&quot;20307&quot; value=&quot;321&quot;/&gt;&lt;/object&gt;&lt;object type=&quot;3&quot; unique_id=&quot;10007&quot;&gt;&lt;property id=&quot;20148&quot; value=&quot;5&quot;/&gt;&lt;property id=&quot;20300&quot; value=&quot;Slide 4&quot;/&gt;&lt;property id=&quot;20307&quot; value=&quot;345&quot;/&gt;&lt;/object&gt;&lt;object type=&quot;3&quot; unique_id=&quot;10008&quot;&gt;&lt;property id=&quot;20148&quot; value=&quot;5&quot;/&gt;&lt;property id=&quot;20300&quot; value=&quot;Slide 5&quot;/&gt;&lt;property id=&quot;20307&quot; value=&quot;322&quot;/&gt;&lt;/object&gt;&lt;object type=&quot;3&quot; unique_id=&quot;10009&quot;&gt;&lt;property id=&quot;20148&quot; value=&quot;5&quot;/&gt;&lt;property id=&quot;20300&quot; value=&quot;Slide 8&quot;/&gt;&lt;property id=&quot;20307&quot; value=&quot;383&quot;/&gt;&lt;/object&gt;&lt;object type=&quot;3&quot; unique_id=&quot;10010&quot;&gt;&lt;property id=&quot;20148&quot; value=&quot;5&quot;/&gt;&lt;property id=&quot;20300&quot; value=&quot;Slide 9&quot;/&gt;&lt;property id=&quot;20307&quot; value=&quot;384&quot;/&gt;&lt;/object&gt;&lt;object type=&quot;3&quot; unique_id=&quot;10011&quot;&gt;&lt;property id=&quot;20148&quot; value=&quot;5&quot;/&gt;&lt;property id=&quot;20300&quot; value=&quot;Slide 10&quot;/&gt;&lt;property id=&quot;20307&quot; value=&quot;320&quot;/&gt;&lt;/object&gt;&lt;object type=&quot;3&quot; unique_id=&quot;10012&quot;&gt;&lt;property id=&quot;20148&quot; value=&quot;5&quot;/&gt;&lt;property id=&quot;20300&quot; value=&quot;Slide 11&quot;/&gt;&lt;property id=&quot;20307&quot; value=&quot;346&quot;/&gt;&lt;/object&gt;&lt;object type=&quot;3&quot; unique_id=&quot;10013&quot;&gt;&lt;property id=&quot;20148&quot; value=&quot;5&quot;/&gt;&lt;property id=&quot;20300&quot; value=&quot;Slide 12&quot;/&gt;&lt;property id=&quot;20307&quot; value=&quot;323&quot;/&gt;&lt;/object&gt;&lt;object type=&quot;3&quot; unique_id=&quot;10014&quot;&gt;&lt;property id=&quot;20148&quot; value=&quot;5&quot;/&gt;&lt;property id=&quot;20300&quot; value=&quot;Slide 13&quot;/&gt;&lt;property id=&quot;20307&quot; value=&quot;347&quot;/&gt;&lt;/object&gt;&lt;object type=&quot;3&quot; unique_id=&quot;10015&quot;&gt;&lt;property id=&quot;20148&quot; value=&quot;5&quot;/&gt;&lt;property id=&quot;20300&quot; value=&quot;Slide 14&quot;/&gt;&lt;property id=&quot;20307&quot; value=&quot;348&quot;/&gt;&lt;/object&gt;&lt;object type=&quot;3&quot; unique_id=&quot;10016&quot;&gt;&lt;property id=&quot;20148&quot; value=&quot;5&quot;/&gt;&lt;property id=&quot;20300&quot; value=&quot;Slide 15&quot;/&gt;&lt;property id=&quot;20307&quot; value=&quot;376&quot;/&gt;&lt;/object&gt;&lt;object type=&quot;3&quot; unique_id=&quot;10017&quot;&gt;&lt;property id=&quot;20148&quot; value=&quot;5&quot;/&gt;&lt;property id=&quot;20300&quot; value=&quot;Slide 17&quot;/&gt;&lt;property id=&quot;20307&quot; value=&quot;385&quot;/&gt;&lt;/object&gt;&lt;object type=&quot;3&quot; unique_id=&quot;10018&quot;&gt;&lt;property id=&quot;20148&quot; value=&quot;5&quot;/&gt;&lt;property id=&quot;20300&quot; value=&quot;Slide 18&quot;/&gt;&lt;property id=&quot;20307&quot; value=&quot;331&quot;/&gt;&lt;/object&gt;&lt;object type=&quot;3&quot; unique_id=&quot;10019&quot;&gt;&lt;property id=&quot;20148&quot; value=&quot;5&quot;/&gt;&lt;property id=&quot;20300&quot; value=&quot;Slide 19&quot;/&gt;&lt;property id=&quot;20307&quot; value=&quot;351&quot;/&gt;&lt;/object&gt;&lt;object type=&quot;3&quot; unique_id=&quot;10020&quot;&gt;&lt;property id=&quot;20148&quot; value=&quot;5&quot;/&gt;&lt;property id=&quot;20300&quot; value=&quot;Slide 20&quot;/&gt;&lt;property id=&quot;20307&quot; value=&quot;332&quot;/&gt;&lt;/object&gt;&lt;object type=&quot;3&quot; unique_id=&quot;10021&quot;&gt;&lt;property id=&quot;20148&quot; value=&quot;5&quot;/&gt;&lt;property id=&quot;20300&quot; value=&quot;Slide 21&quot;/&gt;&lt;property id=&quot;20307&quot; value=&quot;349&quot;/&gt;&lt;/object&gt;&lt;object type=&quot;3&quot; unique_id=&quot;10022&quot;&gt;&lt;property id=&quot;20148&quot; value=&quot;5&quot;/&gt;&lt;property id=&quot;20300&quot; value=&quot;Slide 22&quot;/&gt;&lt;property id=&quot;20307&quot; value=&quot;342&quot;/&gt;&lt;/object&gt;&lt;object type=&quot;3&quot; unique_id=&quot;10023&quot;&gt;&lt;property id=&quot;20148&quot; value=&quot;5&quot;/&gt;&lt;property id=&quot;20300&quot; value=&quot;Slide 23&quot;/&gt;&lt;property id=&quot;20307&quot; value=&quot;386&quot;/&gt;&lt;/object&gt;&lt;object type=&quot;3&quot; unique_id=&quot;10024&quot;&gt;&lt;property id=&quot;20148&quot; value=&quot;5&quot;/&gt;&lt;property id=&quot;20300&quot; value=&quot;Slide 24&quot;/&gt;&lt;property id=&quot;20307&quot; value=&quot;387&quot;/&gt;&lt;/object&gt;&lt;object type=&quot;3&quot; unique_id=&quot;10025&quot;&gt;&lt;property id=&quot;20148&quot; value=&quot;5&quot;/&gt;&lt;property id=&quot;20300&quot; value=&quot;Slide 25&quot;/&gt;&lt;property id=&quot;20307&quot; value=&quot;388&quot;/&gt;&lt;/object&gt;&lt;object type=&quot;3&quot; unique_id=&quot;10026&quot;&gt;&lt;property id=&quot;20148&quot; value=&quot;5&quot;/&gt;&lt;property id=&quot;20300&quot; value=&quot;Slide 26&quot;/&gt;&lt;property id=&quot;20307&quot; value=&quot;389&quot;/&gt;&lt;/object&gt;&lt;object type=&quot;3&quot; unique_id=&quot;10027&quot;&gt;&lt;property id=&quot;20148&quot; value=&quot;5&quot;/&gt;&lt;property id=&quot;20300&quot; value=&quot;Slide 27&quot;/&gt;&lt;property id=&quot;20307&quot; value=&quot;390&quot;/&gt;&lt;/object&gt;&lt;object type=&quot;3&quot; unique_id=&quot;10028&quot;&gt;&lt;property id=&quot;20148&quot; value=&quot;5&quot;/&gt;&lt;property id=&quot;20300&quot; value=&quot;Slide 28&quot;/&gt;&lt;property id=&quot;20307&quot; value=&quot;391&quot;/&gt;&lt;/object&gt;&lt;object type=&quot;3&quot; unique_id=&quot;10029&quot;&gt;&lt;property id=&quot;20148&quot; value=&quot;5&quot;/&gt;&lt;property id=&quot;20300&quot; value=&quot;Slide 29&quot;/&gt;&lt;property id=&quot;20307&quot; value=&quot;392&quot;/&gt;&lt;/object&gt;&lt;object type=&quot;3&quot; unique_id=&quot;10030&quot;&gt;&lt;property id=&quot;20148&quot; value=&quot;5&quot;/&gt;&lt;property id=&quot;20300&quot; value=&quot;Slide 30&quot;/&gt;&lt;property id=&quot;20307&quot; value=&quot;393&quot;/&gt;&lt;/object&gt;&lt;object type=&quot;3&quot; unique_id=&quot;10031&quot;&gt;&lt;property id=&quot;20148&quot; value=&quot;5&quot;/&gt;&lt;property id=&quot;20300&quot; value=&quot;Slide 32&quot;/&gt;&lt;property id=&quot;20307&quot; value=&quot;335&quot;/&gt;&lt;/object&gt;&lt;object type=&quot;3&quot; unique_id=&quot;10032&quot;&gt;&lt;property id=&quot;20148&quot; value=&quot;5&quot;/&gt;&lt;property id=&quot;20300&quot; value=&quot;Slide 33&quot;/&gt;&lt;property id=&quot;20307&quot; value=&quot;350&quot;/&gt;&lt;/object&gt;&lt;object type=&quot;3&quot; unique_id=&quot;10033&quot;&gt;&lt;property id=&quot;20148&quot; value=&quot;5&quot;/&gt;&lt;property id=&quot;20300&quot; value=&quot;Slide 34&quot;/&gt;&lt;property id=&quot;20307&quot; value=&quot;343&quot;/&gt;&lt;/object&gt;&lt;object type=&quot;3&quot; unique_id=&quot;10034&quot;&gt;&lt;property id=&quot;20148&quot; value=&quot;5&quot;/&gt;&lt;property id=&quot;20300&quot; value=&quot;Slide 35&quot;/&gt;&lt;property id=&quot;20307&quot; value=&quot;341&quot;/&gt;&lt;/object&gt;&lt;object type=&quot;3&quot; unique_id=&quot;10035&quot;&gt;&lt;property id=&quot;20148&quot; value=&quot;5&quot;/&gt;&lt;property id=&quot;20300&quot; value=&quot;Slide 37&quot;/&gt;&lt;property id=&quot;20307&quot; value=&quot;377&quot;/&gt;&lt;/object&gt;&lt;object type=&quot;3&quot; unique_id=&quot;10036&quot;&gt;&lt;property id=&quot;20148&quot; value=&quot;5&quot;/&gt;&lt;property id=&quot;20300&quot; value=&quot;Slide 38&quot;/&gt;&lt;property id=&quot;20307&quot; value=&quot;379&quot;/&gt;&lt;/object&gt;&lt;object type=&quot;3&quot; unique_id=&quot;10038&quot;&gt;&lt;property id=&quot;20148&quot; value=&quot;5&quot;/&gt;&lt;property id=&quot;20300&quot; value=&quot;Slide 39&quot;/&gt;&lt;property id=&quot;20307&quot; value=&quot;381&quot;/&gt;&lt;/object&gt;&lt;object type=&quot;3&quot; unique_id=&quot;10039&quot;&gt;&lt;property id=&quot;20148&quot; value=&quot;5&quot;/&gt;&lt;property id=&quot;20300&quot; value=&quot;Slide 40&quot;/&gt;&lt;property id=&quot;20307&quot; value=&quot;378&quot;/&gt;&lt;/object&gt;&lt;object type=&quot;3&quot; unique_id=&quot;10040&quot;&gt;&lt;property id=&quot;20148&quot; value=&quot;5&quot;/&gt;&lt;property id=&quot;20300&quot; value=&quot;Slide 41&quot;/&gt;&lt;property id=&quot;20307&quot; value=&quot;354&quot;/&gt;&lt;/object&gt;&lt;object type=&quot;3&quot; unique_id=&quot;10041&quot;&gt;&lt;property id=&quot;20148&quot; value=&quot;5&quot;/&gt;&lt;property id=&quot;20300&quot; value=&quot;Slide 42&quot;/&gt;&lt;property id=&quot;20307&quot; value=&quot;355&quot;/&gt;&lt;/object&gt;&lt;object type=&quot;3&quot; unique_id=&quot;10042&quot;&gt;&lt;property id=&quot;20148&quot; value=&quot;5&quot;/&gt;&lt;property id=&quot;20300&quot; value=&quot;Slide 43&quot;/&gt;&lt;property id=&quot;20307&quot; value=&quot;356&quot;/&gt;&lt;/object&gt;&lt;object type=&quot;3&quot; unique_id=&quot;10043&quot;&gt;&lt;property id=&quot;20148&quot; value=&quot;5&quot;/&gt;&lt;property id=&quot;20300&quot; value=&quot;Slide 44&quot;/&gt;&lt;property id=&quot;20307&quot; value=&quot;357&quot;/&gt;&lt;/object&gt;&lt;object type=&quot;3&quot; unique_id=&quot;10044&quot;&gt;&lt;property id=&quot;20148&quot; value=&quot;5&quot;/&gt;&lt;property id=&quot;20300&quot; value=&quot;Slide 45&quot;/&gt;&lt;property id=&quot;20307&quot; value=&quot;358&quot;/&gt;&lt;/object&gt;&lt;object type=&quot;3&quot; unique_id=&quot;10045&quot;&gt;&lt;property id=&quot;20148&quot; value=&quot;5&quot;/&gt;&lt;property id=&quot;20300&quot; value=&quot;Slide 46&quot;/&gt;&lt;property id=&quot;20307&quot; value=&quot;359&quot;/&gt;&lt;/object&gt;&lt;object type=&quot;3&quot; unique_id=&quot;10046&quot;&gt;&lt;property id=&quot;20148&quot; value=&quot;5&quot;/&gt;&lt;property id=&quot;20300&quot; value=&quot;Slide 47&quot;/&gt;&lt;property id=&quot;20307&quot; value=&quot;360&quot;/&gt;&lt;/object&gt;&lt;object type=&quot;3&quot; unique_id=&quot;10047&quot;&gt;&lt;property id=&quot;20148&quot; value=&quot;5&quot;/&gt;&lt;property id=&quot;20300&quot; value=&quot;Slide 48&quot;/&gt;&lt;property id=&quot;20307&quot; value=&quot;361&quot;/&gt;&lt;/object&gt;&lt;object type=&quot;3&quot; unique_id=&quot;10048&quot;&gt;&lt;property id=&quot;20148&quot; value=&quot;5&quot;/&gt;&lt;property id=&quot;20300&quot; value=&quot;Slide 49&quot;/&gt;&lt;property id=&quot;20307&quot; value=&quot;362&quot;/&gt;&lt;/object&gt;&lt;object type=&quot;3&quot; unique_id=&quot;10049&quot;&gt;&lt;property id=&quot;20148&quot; value=&quot;5&quot;/&gt;&lt;property id=&quot;20300&quot; value=&quot;Slide 50&quot;/&gt;&lt;property id=&quot;20307&quot; value=&quot;363&quot;/&gt;&lt;/object&gt;&lt;object type=&quot;3&quot; unique_id=&quot;10050&quot;&gt;&lt;property id=&quot;20148&quot; value=&quot;5&quot;/&gt;&lt;property id=&quot;20300&quot; value=&quot;Slide 51&quot;/&gt;&lt;property id=&quot;20307&quot; value=&quot;364&quot;/&gt;&lt;/object&gt;&lt;object type=&quot;3&quot; unique_id=&quot;10051&quot;&gt;&lt;property id=&quot;20148&quot; value=&quot;5&quot;/&gt;&lt;property id=&quot;20300&quot; value=&quot;Slide 52&quot;/&gt;&lt;property id=&quot;20307&quot; value=&quot;382&quot;/&gt;&lt;/object&gt;&lt;object type=&quot;3&quot; unique_id=&quot;10052&quot;&gt;&lt;property id=&quot;20148&quot; value=&quot;5&quot;/&gt;&lt;property id=&quot;20300&quot; value=&quot;Slide 53&quot;/&gt;&lt;property id=&quot;20307&quot; value=&quot;365&quot;/&gt;&lt;/object&gt;&lt;object type=&quot;3&quot; unique_id=&quot;10053&quot;&gt;&lt;property id=&quot;20148&quot; value=&quot;5&quot;/&gt;&lt;property id=&quot;20300&quot; value=&quot;Slide 54&quot;/&gt;&lt;property id=&quot;20307&quot; value=&quot;366&quot;/&gt;&lt;/object&gt;&lt;object type=&quot;3&quot; unique_id=&quot;10054&quot;&gt;&lt;property id=&quot;20148&quot; value=&quot;5&quot;/&gt;&lt;property id=&quot;20300&quot; value=&quot;Slide 55&quot;/&gt;&lt;property id=&quot;20307&quot; value=&quot;367&quot;/&gt;&lt;/object&gt;&lt;object type=&quot;3&quot; unique_id=&quot;10055&quot;&gt;&lt;property id=&quot;20148&quot; value=&quot;5&quot;/&gt;&lt;property id=&quot;20300&quot; value=&quot;Slide 56&quot;/&gt;&lt;property id=&quot;20307&quot; value=&quot;368&quot;/&gt;&lt;/object&gt;&lt;object type=&quot;3&quot; unique_id=&quot;10056&quot;&gt;&lt;property id=&quot;20148&quot; value=&quot;5&quot;/&gt;&lt;property id=&quot;20300&quot; value=&quot;Slide 57&quot;/&gt;&lt;property id=&quot;20307&quot; value=&quot;369&quot;/&gt;&lt;/object&gt;&lt;object type=&quot;3&quot; unique_id=&quot;10057&quot;&gt;&lt;property id=&quot;20148&quot; value=&quot;5&quot;/&gt;&lt;property id=&quot;20300&quot; value=&quot;Slide 58&quot;/&gt;&lt;property id=&quot;20307&quot; value=&quot;370&quot;/&gt;&lt;/object&gt;&lt;object type=&quot;3&quot; unique_id=&quot;10058&quot;&gt;&lt;property id=&quot;20148&quot; value=&quot;5&quot;/&gt;&lt;property id=&quot;20300&quot; value=&quot;Slide 59&quot;/&gt;&lt;property id=&quot;20307&quot; value=&quot;371&quot;/&gt;&lt;/object&gt;&lt;object type=&quot;3&quot; unique_id=&quot;10059&quot;&gt;&lt;property id=&quot;20148&quot; value=&quot;5&quot;/&gt;&lt;property id=&quot;20300&quot; value=&quot;Slide 60&quot;/&gt;&lt;property id=&quot;20307&quot; value=&quot;372&quot;/&gt;&lt;/object&gt;&lt;object type=&quot;3&quot; unique_id=&quot;10060&quot;&gt;&lt;property id=&quot;20148&quot; value=&quot;5&quot;/&gt;&lt;property id=&quot;20300&quot; value=&quot;Slide 61&quot;/&gt;&lt;property id=&quot;20307&quot; value=&quot;373&quot;/&gt;&lt;/object&gt;&lt;object type=&quot;3&quot; unique_id=&quot;10061&quot;&gt;&lt;property id=&quot;20148&quot; value=&quot;5&quot;/&gt;&lt;property id=&quot;20300&quot; value=&quot;Slide 62&quot;/&gt;&lt;property id=&quot;20307&quot; value=&quot;375&quot;/&gt;&lt;/object&gt;&lt;object type=&quot;3&quot; unique_id=&quot;10542&quot;&gt;&lt;property id=&quot;20148&quot; value=&quot;5&quot;/&gt;&lt;property id=&quot;20300&quot; value=&quot;Slide 31&quot;/&gt;&lt;property id=&quot;20307&quot; value=&quot;394&quot;/&gt;&lt;/object&gt;&lt;object type=&quot;3&quot; unique_id=&quot;10543&quot;&gt;&lt;property id=&quot;20148&quot; value=&quot;5&quot;/&gt;&lt;property id=&quot;20300&quot; value=&quot;Slide 6&quot;/&gt;&lt;property id=&quot;20307&quot; value=&quot;395&quot;/&gt;&lt;/object&gt;&lt;object type=&quot;3&quot; unique_id=&quot;10544&quot;&gt;&lt;property id=&quot;20148&quot; value=&quot;5&quot;/&gt;&lt;property id=&quot;20300&quot; value=&quot;Slide 7&quot;/&gt;&lt;property id=&quot;20307&quot; value=&quot;396&quot;/&gt;&lt;/object&gt;&lt;object type=&quot;3&quot; unique_id=&quot;10545&quot;&gt;&lt;property id=&quot;20148&quot; value=&quot;5&quot;/&gt;&lt;property id=&quot;20300&quot; value=&quot;Slide 16&quot;/&gt;&lt;property id=&quot;20307&quot; value=&quot;397&quot;/&gt;&lt;/object&gt;&lt;object type=&quot;3&quot; unique_id=&quot;10546&quot;&gt;&lt;property id=&quot;20148&quot; value=&quot;5&quot;/&gt;&lt;property id=&quot;20300&quot; value=&quot;Slide 36&quot;/&gt;&lt;property id=&quot;20307&quot; value=&quot;398&quot;/&gt;&lt;/object&gt;&lt;/object&gt;&lt;/object&gt;&lt;/database&gt;"/>
  <p:tag name="SECTOMILLISECCONVERTED" val="1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واجهة">
  <a:themeElements>
    <a:clrScheme name="واجهة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واجهة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inorFont>
    </a:fontScheme>
    <a:fmtScheme name="واجهة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270000"/>
              </a:schemeClr>
            </a:gs>
            <a:gs pos="25000">
              <a:schemeClr val="phClr">
                <a:tint val="60000"/>
                <a:satMod val="300000"/>
              </a:schemeClr>
            </a:gs>
            <a:gs pos="100000">
              <a:schemeClr val="phClr">
                <a:tint val="29000"/>
                <a:satMod val="40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5000"/>
                <a:satMod val="155000"/>
              </a:schemeClr>
            </a:gs>
            <a:gs pos="60000">
              <a:schemeClr val="phClr">
                <a:shade val="95000"/>
                <a:satMod val="150000"/>
              </a:schemeClr>
            </a:gs>
            <a:gs pos="100000">
              <a:schemeClr val="phClr">
                <a:tint val="87000"/>
                <a:satMod val="2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atMod val="150000"/>
            </a:schemeClr>
          </a:solidFill>
          <a:prstDash val="solid"/>
        </a:ln>
        <a:ln w="425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2000000"/>
            </a:lightRig>
          </a:scene3d>
          <a:sp3d prstMaterial="powder">
            <a:bevelT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35000"/>
                <a:satMod val="150000"/>
              </a:schemeClr>
            </a:gs>
            <a:gs pos="45000">
              <a:schemeClr val="phClr">
                <a:shade val="68000"/>
                <a:satMod val="155000"/>
              </a:schemeClr>
            </a:gs>
            <a:gs pos="100000">
              <a:schemeClr val="phClr">
                <a:tint val="70000"/>
                <a:satMod val="175000"/>
              </a:schemeClr>
            </a:gs>
          </a:gsLst>
          <a:lin ang="16200000" scaled="0"/>
        </a:gradFill>
        <a:blipFill>
          <a:blip xmlns:r="http://schemas.openxmlformats.org/officeDocument/2006/relationships" r:embed="rId1">
            <a:duotone>
              <a:schemeClr val="phClr">
                <a:shade val="800"/>
                <a:satMod val="150000"/>
              </a:schemeClr>
              <a:schemeClr val="phClr">
                <a:tint val="80000"/>
                <a:satMod val="150000"/>
              </a:schemeClr>
            </a:duotone>
          </a:blip>
          <a:tile tx="0" ty="0" sx="75000" sy="7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سمة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Aspect</Template>
  <TotalTime>16805</TotalTime>
  <Words>2705</Words>
  <Application>Microsoft Office PowerPoint</Application>
  <PresentationFormat>On-screen Show (4:3)</PresentationFormat>
  <Paragraphs>470</Paragraphs>
  <Slides>71</Slides>
  <Notes>0</Notes>
  <HiddenSlides>0</HiddenSlides>
  <MMClips>3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80" baseType="lpstr">
      <vt:lpstr>Arial</vt:lpstr>
      <vt:lpstr>Calibri</vt:lpstr>
      <vt:lpstr>Courier New</vt:lpstr>
      <vt:lpstr>Simplified Arabic</vt:lpstr>
      <vt:lpstr>Times New Roman</vt:lpstr>
      <vt:lpstr>Verdana</vt:lpstr>
      <vt:lpstr>Wingdings 2</vt:lpstr>
      <vt:lpstr>واجهة</vt:lpstr>
      <vt:lpstr>Equation</vt:lpstr>
      <vt:lpstr>منظمات الجهد المستمر  مقطعات الجهد المستمر DC Voltage Regulators DC Choppers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الالكترونيات الصناعية</dc:title>
  <dc:creator>ASUS</dc:creator>
  <cp:lastModifiedBy>Asaad Kaadan</cp:lastModifiedBy>
  <cp:revision>665</cp:revision>
  <dcterms:created xsi:type="dcterms:W3CDTF">2007-07-19T15:41:10Z</dcterms:created>
  <dcterms:modified xsi:type="dcterms:W3CDTF">2019-02-26T14:11:12Z</dcterms:modified>
</cp:coreProperties>
</file>